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2.svg" ContentType="image/svg+xml"/>
  <Override PartName="/ppt/media/image14.svg" ContentType="image/svg+xml"/>
  <Override PartName="/ppt/media/image17.svg" ContentType="image/svg+xml"/>
  <Override PartName="/ppt/media/image19.svg" ContentType="image/svg+xml"/>
  <Override PartName="/ppt/media/image24.svg" ContentType="image/svg+xml"/>
  <Override PartName="/ppt/media/image3.svg" ContentType="image/svg+xml"/>
  <Override PartName="/ppt/media/image36.svg" ContentType="image/svg+xml"/>
  <Override PartName="/ppt/media/image38.svg" ContentType="image/svg+xml"/>
  <Override PartName="/ppt/media/image40.svg" ContentType="image/svg+xml"/>
  <Override PartName="/ppt/media/image42.svg" ContentType="image/svg+xml"/>
  <Override PartName="/ppt/media/image47.svg" ContentType="image/svg+xml"/>
  <Override PartName="/ppt/media/image49.svg" ContentType="image/svg+xml"/>
  <Override PartName="/ppt/media/image5.svg" ContentType="image/svg+xml"/>
  <Override PartName="/ppt/media/image67.svg" ContentType="image/svg+xml"/>
  <Override PartName="/ppt/media/image7.svg" ContentType="image/svg+xml"/>
  <Override PartName="/ppt/media/image70.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handoutMasterIdLst>
    <p:handoutMasterId r:id="rId63"/>
  </p:handoutMasterIdLst>
  <p:sldIdLst>
    <p:sldId id="256" r:id="rId3"/>
    <p:sldId id="257" r:id="rId4"/>
    <p:sldId id="258" r:id="rId5"/>
    <p:sldId id="276" r:id="rId6"/>
    <p:sldId id="277" r:id="rId8"/>
    <p:sldId id="278" r:id="rId9"/>
    <p:sldId id="271" r:id="rId10"/>
    <p:sldId id="280" r:id="rId11"/>
    <p:sldId id="279" r:id="rId12"/>
    <p:sldId id="288" r:id="rId13"/>
    <p:sldId id="282" r:id="rId14"/>
    <p:sldId id="283" r:id="rId15"/>
    <p:sldId id="284" r:id="rId16"/>
    <p:sldId id="285" r:id="rId17"/>
    <p:sldId id="286" r:id="rId18"/>
    <p:sldId id="287" r:id="rId19"/>
    <p:sldId id="289" r:id="rId20"/>
    <p:sldId id="267" r:id="rId21"/>
    <p:sldId id="290" r:id="rId22"/>
    <p:sldId id="291" r:id="rId23"/>
    <p:sldId id="292" r:id="rId24"/>
    <p:sldId id="295" r:id="rId25"/>
    <p:sldId id="296" r:id="rId26"/>
    <p:sldId id="294" r:id="rId27"/>
    <p:sldId id="297" r:id="rId28"/>
    <p:sldId id="298" r:id="rId29"/>
    <p:sldId id="300" r:id="rId30"/>
    <p:sldId id="301" r:id="rId31"/>
    <p:sldId id="302" r:id="rId32"/>
    <p:sldId id="304" r:id="rId33"/>
    <p:sldId id="303" r:id="rId34"/>
    <p:sldId id="305" r:id="rId35"/>
    <p:sldId id="306" r:id="rId36"/>
    <p:sldId id="307" r:id="rId37"/>
    <p:sldId id="308" r:id="rId38"/>
    <p:sldId id="309" r:id="rId39"/>
    <p:sldId id="310" r:id="rId40"/>
    <p:sldId id="311" r:id="rId41"/>
    <p:sldId id="313" r:id="rId42"/>
    <p:sldId id="314" r:id="rId43"/>
    <p:sldId id="315" r:id="rId44"/>
    <p:sldId id="316" r:id="rId45"/>
    <p:sldId id="317" r:id="rId46"/>
    <p:sldId id="318" r:id="rId47"/>
    <p:sldId id="319" r:id="rId48"/>
    <p:sldId id="320" r:id="rId49"/>
    <p:sldId id="321" r:id="rId50"/>
    <p:sldId id="322" r:id="rId51"/>
    <p:sldId id="323" r:id="rId52"/>
    <p:sldId id="325" r:id="rId53"/>
    <p:sldId id="326" r:id="rId54"/>
    <p:sldId id="327" r:id="rId55"/>
    <p:sldId id="263" r:id="rId56"/>
    <p:sldId id="329" r:id="rId57"/>
    <p:sldId id="328" r:id="rId58"/>
    <p:sldId id="330" r:id="rId59"/>
    <p:sldId id="331" r:id="rId60"/>
    <p:sldId id="332" r:id="rId61"/>
    <p:sldId id="324" r:id="rId62"/>
  </p:sldIdLst>
  <p:sldSz cx="18288000" cy="10287000"/>
  <p:notesSz cx="6858000" cy="9144000"/>
  <p:embeddedFontLst>
    <p:embeddedFont>
      <p:font typeface="黑体" panose="02010609060101010101" charset="-122"/>
      <p:regular r:id="rId67"/>
    </p:embeddedFont>
    <p:embeddedFont>
      <p:font typeface="Calibri" panose="020F0502020204030204" charset="0"/>
      <p:regular r:id="rId68"/>
      <p:bold r:id="rId69"/>
      <p:italic r:id="rId70"/>
      <p:boldItalic r:id="rId71"/>
    </p:embeddedFont>
  </p:embeddedFontLst>
  <p:custDataLst>
    <p:tags r:id="rId7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9" userDrawn="1">
          <p15:clr>
            <a:srgbClr val="A4A3A4"/>
          </p15:clr>
        </p15:guide>
        <p15:guide id="2" pos="28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51" d="100"/>
          <a:sy n="51" d="100"/>
        </p:scale>
        <p:origin x="662" y="38"/>
      </p:cViewPr>
      <p:guideLst>
        <p:guide orient="horz" pos="2229"/>
        <p:guide pos="2889"/>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2" Type="http://schemas.openxmlformats.org/officeDocument/2006/relationships/tags" Target="tags/tag193.xml"/><Relationship Id="rId71" Type="http://schemas.openxmlformats.org/officeDocument/2006/relationships/font" Target="fonts/font5.fntdata"/><Relationship Id="rId70" Type="http://schemas.openxmlformats.org/officeDocument/2006/relationships/font" Target="fonts/font4.fntdata"/><Relationship Id="rId7" Type="http://schemas.openxmlformats.org/officeDocument/2006/relationships/notesMaster" Target="notesMasters/notesMaster1.xml"/><Relationship Id="rId69" Type="http://schemas.openxmlformats.org/officeDocument/2006/relationships/font" Target="fonts/font3.fntdata"/><Relationship Id="rId68" Type="http://schemas.openxmlformats.org/officeDocument/2006/relationships/font" Target="fonts/font2.fntdata"/><Relationship Id="rId67" Type="http://schemas.openxmlformats.org/officeDocument/2006/relationships/font" Target="fonts/font1.fntdata"/><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3" Type="http://schemas.openxmlformats.org/officeDocument/2006/relationships/slideLayout" Target="../slideLayouts/slideLayout7.xml"/><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image" Target="../media/image27.GIF"/><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4" Type="http://schemas.openxmlformats.org/officeDocument/2006/relationships/notesSlide" Target="../notesSlides/notesSlide4.xml"/><Relationship Id="rId13" Type="http://schemas.openxmlformats.org/officeDocument/2006/relationships/slideLayout" Target="../slideLayouts/slideLayout7.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5.xml"/><Relationship Id="rId8" Type="http://schemas.openxmlformats.org/officeDocument/2006/relationships/slideLayout" Target="../slideLayouts/slideLayout7.xml"/><Relationship Id="rId7" Type="http://schemas.openxmlformats.org/officeDocument/2006/relationships/image" Target="../media/image28.GIF"/><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7.xml"/><Relationship Id="rId7" Type="http://schemas.openxmlformats.org/officeDocument/2006/relationships/image" Target="../media/image29.GIF"/><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9" Type="http://schemas.openxmlformats.org/officeDocument/2006/relationships/tags" Target="../tags/tag66.xml"/><Relationship Id="rId8" Type="http://schemas.openxmlformats.org/officeDocument/2006/relationships/tags" Target="../tags/tag65.xml"/><Relationship Id="rId7" Type="http://schemas.openxmlformats.org/officeDocument/2006/relationships/image" Target="../media/image30.png"/><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4" Type="http://schemas.openxmlformats.org/officeDocument/2006/relationships/notesSlide" Target="../notesSlides/notesSlide7.xml"/><Relationship Id="rId13" Type="http://schemas.openxmlformats.org/officeDocument/2006/relationships/slideLayout" Target="../slideLayouts/slideLayout7.xml"/><Relationship Id="rId12" Type="http://schemas.openxmlformats.org/officeDocument/2006/relationships/tags" Target="../tags/tag69.xml"/><Relationship Id="rId11" Type="http://schemas.openxmlformats.org/officeDocument/2006/relationships/tags" Target="../tags/tag68.xml"/><Relationship Id="rId10" Type="http://schemas.openxmlformats.org/officeDocument/2006/relationships/tags" Target="../tags/tag67.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image" Target="../media/image31.GIF"/><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1" Type="http://schemas.openxmlformats.org/officeDocument/2006/relationships/notesSlide" Target="../notesSlides/notesSlide8.xml"/><Relationship Id="rId10" Type="http://schemas.openxmlformats.org/officeDocument/2006/relationships/slideLayout" Target="../slideLayouts/slideLayout7.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image" Target="../media/image32.png"/><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3" Type="http://schemas.openxmlformats.org/officeDocument/2006/relationships/notesSlide" Target="../notesSlides/notesSlide9.xml"/><Relationship Id="rId12" Type="http://schemas.openxmlformats.org/officeDocument/2006/relationships/slideLayout" Target="../slideLayouts/slideLayout7.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tags" Target="../tags/tag77.xml"/><Relationship Id="rId8" Type="http://schemas.openxmlformats.org/officeDocument/2006/relationships/tags" Target="../tags/tag76.xml"/><Relationship Id="rId7" Type="http://schemas.openxmlformats.org/officeDocument/2006/relationships/image" Target="../media/image33.GIF"/><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3" Type="http://schemas.openxmlformats.org/officeDocument/2006/relationships/notesSlide" Target="../notesSlides/notesSlide10.xml"/><Relationship Id="rId12" Type="http://schemas.openxmlformats.org/officeDocument/2006/relationships/slideLayout" Target="../slideLayouts/slideLayout7.xml"/><Relationship Id="rId11" Type="http://schemas.openxmlformats.org/officeDocument/2006/relationships/tags" Target="../tags/tag79.xml"/><Relationship Id="rId10" Type="http://schemas.openxmlformats.org/officeDocument/2006/relationships/tags" Target="../tags/tag78.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image" Target="../media/image34.png"/><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3" Type="http://schemas.openxmlformats.org/officeDocument/2006/relationships/notesSlide" Target="../notesSlides/notesSlide11.xml"/><Relationship Id="rId12" Type="http://schemas.openxmlformats.org/officeDocument/2006/relationships/slideLayout" Target="../slideLayouts/slideLayout7.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18.png"/><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svg"/><Relationship Id="rId7" Type="http://schemas.openxmlformats.org/officeDocument/2006/relationships/image" Target="../media/image35.png"/><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6" Type="http://schemas.openxmlformats.org/officeDocument/2006/relationships/slideLayout" Target="../slideLayouts/slideLayout7.xml"/><Relationship Id="rId15" Type="http://schemas.openxmlformats.org/officeDocument/2006/relationships/image" Target="../media/image10.png"/><Relationship Id="rId14" Type="http://schemas.openxmlformats.org/officeDocument/2006/relationships/image" Target="../media/image42.svg"/><Relationship Id="rId13" Type="http://schemas.openxmlformats.org/officeDocument/2006/relationships/image" Target="../media/image41.png"/><Relationship Id="rId12" Type="http://schemas.openxmlformats.org/officeDocument/2006/relationships/image" Target="../media/image40.svg"/><Relationship Id="rId11" Type="http://schemas.openxmlformats.org/officeDocument/2006/relationships/image" Target="../media/image39.png"/><Relationship Id="rId10" Type="http://schemas.openxmlformats.org/officeDocument/2006/relationships/image" Target="../media/image38.sv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9.svg"/><Relationship Id="rId3" Type="http://schemas.openxmlformats.org/officeDocument/2006/relationships/image" Target="../media/image8.png"/><Relationship Id="rId25" Type="http://schemas.openxmlformats.org/officeDocument/2006/relationships/slideLayout" Target="../slideLayouts/slideLayout7.xml"/><Relationship Id="rId24" Type="http://schemas.openxmlformats.org/officeDocument/2006/relationships/tags" Target="../tags/tag20.xml"/><Relationship Id="rId23" Type="http://schemas.openxmlformats.org/officeDocument/2006/relationships/tags" Target="../tags/tag19.xml"/><Relationship Id="rId22" Type="http://schemas.openxmlformats.org/officeDocument/2006/relationships/tags" Target="../tags/tag18.xml"/><Relationship Id="rId21" Type="http://schemas.openxmlformats.org/officeDocument/2006/relationships/tags" Target="../tags/tag17.xml"/><Relationship Id="rId20" Type="http://schemas.openxmlformats.org/officeDocument/2006/relationships/tags" Target="../tags/tag16.xml"/><Relationship Id="rId2" Type="http://schemas.openxmlformats.org/officeDocument/2006/relationships/image" Target="../media/image5.svg"/><Relationship Id="rId19" Type="http://schemas.openxmlformats.org/officeDocument/2006/relationships/tags" Target="../tags/tag15.xml"/><Relationship Id="rId18" Type="http://schemas.openxmlformats.org/officeDocument/2006/relationships/tags" Target="../tags/tag14.xml"/><Relationship Id="rId17" Type="http://schemas.openxmlformats.org/officeDocument/2006/relationships/tags" Target="../tags/tag13.xml"/><Relationship Id="rId16" Type="http://schemas.openxmlformats.org/officeDocument/2006/relationships/tags" Target="../tags/tag12.xml"/><Relationship Id="rId15" Type="http://schemas.openxmlformats.org/officeDocument/2006/relationships/tags" Target="../tags/tag11.xml"/><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3.png"/><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43.png"/><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2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84.xml"/><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3.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6.png"/><Relationship Id="rId7" Type="http://schemas.openxmlformats.org/officeDocument/2006/relationships/image" Target="../media/image19.svg"/><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3" Type="http://schemas.openxmlformats.org/officeDocument/2006/relationships/image" Target="../media/image15.jpeg"/><Relationship Id="rId2" Type="http://schemas.openxmlformats.org/officeDocument/2006/relationships/image" Target="../media/image14.svg"/><Relationship Id="rId13" Type="http://schemas.openxmlformats.org/officeDocument/2006/relationships/slideLayout" Target="../slideLayouts/slideLayout7.xml"/><Relationship Id="rId12" Type="http://schemas.openxmlformats.org/officeDocument/2006/relationships/image" Target="../media/image12.svg"/><Relationship Id="rId11" Type="http://schemas.openxmlformats.org/officeDocument/2006/relationships/image" Target="../media/image11.png"/><Relationship Id="rId10" Type="http://schemas.openxmlformats.org/officeDocument/2006/relationships/image" Target="../media/image20.png"/><Relationship Id="rId1" Type="http://schemas.openxmlformats.org/officeDocument/2006/relationships/image" Target="../media/image13.png"/></Relationships>
</file>

<file path=ppt/slides/_rels/slide30.xml.rels><?xml version="1.0" encoding="UTF-8" standalone="yes"?>
<Relationships xmlns="http://schemas.openxmlformats.org/package/2006/relationships"><Relationship Id="rId9" Type="http://schemas.openxmlformats.org/officeDocument/2006/relationships/tags" Target="../tags/tag87.xml"/><Relationship Id="rId8" Type="http://schemas.openxmlformats.org/officeDocument/2006/relationships/tags" Target="../tags/tag86.xml"/><Relationship Id="rId7" Type="http://schemas.openxmlformats.org/officeDocument/2006/relationships/tags" Target="../tags/tag85.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22.jpeg"/><Relationship Id="rId2" Type="http://schemas.openxmlformats.org/officeDocument/2006/relationships/image" Target="../media/image18.png"/><Relationship Id="rId15" Type="http://schemas.openxmlformats.org/officeDocument/2006/relationships/slideLayout" Target="../slideLayouts/slideLayout7.xml"/><Relationship Id="rId14"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10.png"/><Relationship Id="rId11" Type="http://schemas.openxmlformats.org/officeDocument/2006/relationships/image" Target="../media/image11.png"/><Relationship Id="rId10" Type="http://schemas.openxmlformats.org/officeDocument/2006/relationships/tags" Target="../tags/tag88.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svg"/><Relationship Id="rId7" Type="http://schemas.openxmlformats.org/officeDocument/2006/relationships/image" Target="../media/image35.png"/><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6" Type="http://schemas.openxmlformats.org/officeDocument/2006/relationships/slideLayout" Target="../slideLayouts/slideLayout7.xml"/><Relationship Id="rId15" Type="http://schemas.openxmlformats.org/officeDocument/2006/relationships/image" Target="../media/image10.png"/><Relationship Id="rId14" Type="http://schemas.openxmlformats.org/officeDocument/2006/relationships/image" Target="../media/image42.svg"/><Relationship Id="rId13" Type="http://schemas.openxmlformats.org/officeDocument/2006/relationships/image" Target="../media/image41.png"/><Relationship Id="rId12" Type="http://schemas.openxmlformats.org/officeDocument/2006/relationships/image" Target="../media/image40.svg"/><Relationship Id="rId11" Type="http://schemas.openxmlformats.org/officeDocument/2006/relationships/image" Target="../media/image39.png"/><Relationship Id="rId10" Type="http://schemas.openxmlformats.org/officeDocument/2006/relationships/image" Target="../media/image38.svg"/><Relationship Id="rId1" Type="http://schemas.openxmlformats.org/officeDocument/2006/relationships/image" Target="../media/image15.jpe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tags" Target="../tags/tag90.xml"/><Relationship Id="rId7" Type="http://schemas.openxmlformats.org/officeDocument/2006/relationships/image" Target="../media/image47.svg"/><Relationship Id="rId6" Type="http://schemas.openxmlformats.org/officeDocument/2006/relationships/image" Target="../media/image46.png"/><Relationship Id="rId5" Type="http://schemas.openxmlformats.org/officeDocument/2006/relationships/tags" Target="../tags/tag89.xml"/><Relationship Id="rId4" Type="http://schemas.openxmlformats.org/officeDocument/2006/relationships/image" Target="../media/image8.png"/><Relationship Id="rId3" Type="http://schemas.openxmlformats.org/officeDocument/2006/relationships/image" Target="../media/image4.png"/><Relationship Id="rId23" Type="http://schemas.openxmlformats.org/officeDocument/2006/relationships/slideLayout" Target="../slideLayouts/slideLayout7.xml"/><Relationship Id="rId22" Type="http://schemas.openxmlformats.org/officeDocument/2006/relationships/tags" Target="../tags/tag98.xml"/><Relationship Id="rId21" Type="http://schemas.openxmlformats.org/officeDocument/2006/relationships/tags" Target="../tags/tag97.xml"/><Relationship Id="rId20" Type="http://schemas.openxmlformats.org/officeDocument/2006/relationships/tags" Target="../tags/tag96.xml"/><Relationship Id="rId2" Type="http://schemas.openxmlformats.org/officeDocument/2006/relationships/image" Target="../media/image18.png"/><Relationship Id="rId19" Type="http://schemas.openxmlformats.org/officeDocument/2006/relationships/tags" Target="../tags/tag95.xml"/><Relationship Id="rId18" Type="http://schemas.openxmlformats.org/officeDocument/2006/relationships/image" Target="../media/image10.png"/><Relationship Id="rId17" Type="http://schemas.openxmlformats.org/officeDocument/2006/relationships/image" Target="../media/image11.png"/><Relationship Id="rId16" Type="http://schemas.openxmlformats.org/officeDocument/2006/relationships/tags" Target="../tags/tag94.xml"/><Relationship Id="rId15" Type="http://schemas.openxmlformats.org/officeDocument/2006/relationships/tags" Target="../tags/tag93.xml"/><Relationship Id="rId14" Type="http://schemas.openxmlformats.org/officeDocument/2006/relationships/tags" Target="../tags/tag92.xml"/><Relationship Id="rId13" Type="http://schemas.openxmlformats.org/officeDocument/2006/relationships/tags" Target="../tags/tag91.xml"/><Relationship Id="rId12" Type="http://schemas.openxmlformats.org/officeDocument/2006/relationships/image" Target="../media/image21.png"/><Relationship Id="rId11" Type="http://schemas.openxmlformats.org/officeDocument/2006/relationships/image" Target="../media/image50.jpeg"/><Relationship Id="rId10" Type="http://schemas.openxmlformats.org/officeDocument/2006/relationships/image" Target="../media/image49.svg"/><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image" Target="../media/image47.svg"/><Relationship Id="rId7" Type="http://schemas.openxmlformats.org/officeDocument/2006/relationships/image" Target="../media/image46.png"/><Relationship Id="rId6" Type="http://schemas.openxmlformats.org/officeDocument/2006/relationships/tags" Target="../tags/tag99.xml"/><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0" Type="http://schemas.openxmlformats.org/officeDocument/2006/relationships/slideLayout" Target="../slideLayouts/slideLayout7.xml"/><Relationship Id="rId2" Type="http://schemas.openxmlformats.org/officeDocument/2006/relationships/image" Target="../media/image16.png"/><Relationship Id="rId19" Type="http://schemas.openxmlformats.org/officeDocument/2006/relationships/image" Target="../media/image52.png"/><Relationship Id="rId18" Type="http://schemas.openxmlformats.org/officeDocument/2006/relationships/image" Target="../media/image51.png"/><Relationship Id="rId17" Type="http://schemas.openxmlformats.org/officeDocument/2006/relationships/tags" Target="../tags/tag104.xml"/><Relationship Id="rId16" Type="http://schemas.openxmlformats.org/officeDocument/2006/relationships/tags" Target="../tags/tag103.xml"/><Relationship Id="rId15" Type="http://schemas.openxmlformats.org/officeDocument/2006/relationships/image" Target="../media/image10.png"/><Relationship Id="rId14" Type="http://schemas.openxmlformats.org/officeDocument/2006/relationships/image" Target="../media/image11.png"/><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image" Target="../media/image49.svg"/><Relationship Id="rId10" Type="http://schemas.openxmlformats.org/officeDocument/2006/relationships/image" Target="../media/image48.png"/><Relationship Id="rId1" Type="http://schemas.openxmlformats.org/officeDocument/2006/relationships/image" Target="../media/image22.jpeg"/></Relationships>
</file>

<file path=ppt/slides/_rels/slide35.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image" Target="../media/image47.svg"/><Relationship Id="rId7" Type="http://schemas.openxmlformats.org/officeDocument/2006/relationships/image" Target="../media/image46.png"/><Relationship Id="rId6" Type="http://schemas.openxmlformats.org/officeDocument/2006/relationships/tags" Target="../tags/tag105.xml"/><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0" Type="http://schemas.openxmlformats.org/officeDocument/2006/relationships/slideLayout" Target="../slideLayouts/slideLayout7.xml"/><Relationship Id="rId2" Type="http://schemas.openxmlformats.org/officeDocument/2006/relationships/image" Target="../media/image16.png"/><Relationship Id="rId19" Type="http://schemas.openxmlformats.org/officeDocument/2006/relationships/image" Target="../media/image54.png"/><Relationship Id="rId18" Type="http://schemas.openxmlformats.org/officeDocument/2006/relationships/image" Target="../media/image53.png"/><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image" Target="../media/image10.png"/><Relationship Id="rId14" Type="http://schemas.openxmlformats.org/officeDocument/2006/relationships/image" Target="../media/image11.png"/><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image" Target="../media/image49.svg"/><Relationship Id="rId10" Type="http://schemas.openxmlformats.org/officeDocument/2006/relationships/image" Target="../media/image48.png"/><Relationship Id="rId1" Type="http://schemas.openxmlformats.org/officeDocument/2006/relationships/image" Target="../media/image22.jpe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55.png"/><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6.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22.jpeg"/></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57.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22.jpeg"/></Relationships>
</file>

<file path=ppt/slides/_rels/slide4.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5.svg"/><Relationship Id="rId6" Type="http://schemas.openxmlformats.org/officeDocument/2006/relationships/image" Target="../media/image4.png"/><Relationship Id="rId5" Type="http://schemas.openxmlformats.org/officeDocument/2006/relationships/image" Target="../media/image19.svg"/><Relationship Id="rId4" Type="http://schemas.openxmlformats.org/officeDocument/2006/relationships/image" Target="../media/image18.png"/><Relationship Id="rId3" Type="http://schemas.openxmlformats.org/officeDocument/2006/relationships/image" Target="../media/image17.svg"/><Relationship Id="rId2" Type="http://schemas.openxmlformats.org/officeDocument/2006/relationships/image" Target="../media/image16.png"/><Relationship Id="rId13" Type="http://schemas.openxmlformats.org/officeDocument/2006/relationships/notesSlide" Target="../notesSlides/notesSlide1.xml"/><Relationship Id="rId12" Type="http://schemas.openxmlformats.org/officeDocument/2006/relationships/slideLayout" Target="../slideLayouts/slideLayout7.xml"/><Relationship Id="rId11" Type="http://schemas.openxmlformats.org/officeDocument/2006/relationships/image" Target="../media/image10.png"/><Relationship Id="rId10" Type="http://schemas.openxmlformats.org/officeDocument/2006/relationships/image" Target="../media/image21.png"/><Relationship Id="rId1" Type="http://schemas.openxmlformats.org/officeDocument/2006/relationships/image" Target="../media/image15.jpeg"/></Relationships>
</file>

<file path=ppt/slides/_rels/slide4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svg"/><Relationship Id="rId7" Type="http://schemas.openxmlformats.org/officeDocument/2006/relationships/image" Target="../media/image35.png"/><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6" Type="http://schemas.openxmlformats.org/officeDocument/2006/relationships/slideLayout" Target="../slideLayouts/slideLayout7.xml"/><Relationship Id="rId15" Type="http://schemas.openxmlformats.org/officeDocument/2006/relationships/image" Target="../media/image10.png"/><Relationship Id="rId14" Type="http://schemas.openxmlformats.org/officeDocument/2006/relationships/image" Target="../media/image42.svg"/><Relationship Id="rId13" Type="http://schemas.openxmlformats.org/officeDocument/2006/relationships/image" Target="../media/image41.png"/><Relationship Id="rId12" Type="http://schemas.openxmlformats.org/officeDocument/2006/relationships/image" Target="../media/image40.svg"/><Relationship Id="rId11" Type="http://schemas.openxmlformats.org/officeDocument/2006/relationships/image" Target="../media/image39.png"/><Relationship Id="rId10" Type="http://schemas.openxmlformats.org/officeDocument/2006/relationships/image" Target="../media/image38.svg"/><Relationship Id="rId1" Type="http://schemas.openxmlformats.org/officeDocument/2006/relationships/image" Target="../media/image15.jpeg"/></Relationships>
</file>

<file path=ppt/slides/_rels/slide41.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58.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0" Type="http://schemas.openxmlformats.org/officeDocument/2006/relationships/slideLayout" Target="../slideLayouts/slideLayout7.xml"/><Relationship Id="rId1" Type="http://schemas.openxmlformats.org/officeDocument/2006/relationships/image" Target="../media/image15.jpe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0.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1.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2.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4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3.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tags" Target="../tags/tag1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image" Target="../media/image16.png"/></Relationships>
</file>

<file path=ppt/slides/_rels/slide47.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2" Type="http://schemas.openxmlformats.org/officeDocument/2006/relationships/slideLayout" Target="../slideLayouts/slideLayout7.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image" Target="../media/image64.png"/></Relationships>
</file>

<file path=ppt/slides/_rels/slide48.xml.rels><?xml version="1.0" encoding="UTF-8" standalone="yes"?>
<Relationships xmlns="http://schemas.openxmlformats.org/package/2006/relationships"><Relationship Id="rId9" Type="http://schemas.openxmlformats.org/officeDocument/2006/relationships/tags" Target="../tags/tag117.xml"/><Relationship Id="rId8" Type="http://schemas.openxmlformats.org/officeDocument/2006/relationships/tags" Target="../tags/tag116.xml"/><Relationship Id="rId7" Type="http://schemas.openxmlformats.org/officeDocument/2006/relationships/image" Target="../media/image11.png"/><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2" Type="http://schemas.openxmlformats.org/officeDocument/2006/relationships/slideLayout" Target="../slideLayouts/slideLayout7.xml"/><Relationship Id="rId11" Type="http://schemas.openxmlformats.org/officeDocument/2006/relationships/tags" Target="../tags/tag119.xml"/><Relationship Id="rId10" Type="http://schemas.openxmlformats.org/officeDocument/2006/relationships/tags" Target="../tags/tag118.xml"/><Relationship Id="rId1" Type="http://schemas.openxmlformats.org/officeDocument/2006/relationships/image" Target="../media/image65.png"/></Relationships>
</file>

<file path=ppt/slides/_rels/slide4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37.png"/><Relationship Id="rId7" Type="http://schemas.openxmlformats.org/officeDocument/2006/relationships/image" Target="../media/image67.svg"/><Relationship Id="rId6" Type="http://schemas.openxmlformats.org/officeDocument/2006/relationships/image" Target="../media/image66.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1" Type="http://schemas.openxmlformats.org/officeDocument/2006/relationships/slideLayout" Target="../slideLayouts/slideLayout7.xml"/><Relationship Id="rId10" Type="http://schemas.openxmlformats.org/officeDocument/2006/relationships/image" Target="../media/image10.png"/><Relationship Id="rId1" Type="http://schemas.openxmlformats.org/officeDocument/2006/relationships/image" Target="../media/image15.jpeg"/></Relationships>
</file>

<file path=ppt/slides/_rels/slide5.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image" Target="../media/image8.png"/><Relationship Id="rId3" Type="http://schemas.openxmlformats.org/officeDocument/2006/relationships/image" Target="../media/image4.png"/><Relationship Id="rId25" Type="http://schemas.openxmlformats.org/officeDocument/2006/relationships/slideLayout" Target="../slideLayouts/slideLayout7.xml"/><Relationship Id="rId24" Type="http://schemas.openxmlformats.org/officeDocument/2006/relationships/tags" Target="../tags/tag40.xml"/><Relationship Id="rId23" Type="http://schemas.openxmlformats.org/officeDocument/2006/relationships/tags" Target="../tags/tag39.xml"/><Relationship Id="rId22" Type="http://schemas.openxmlformats.org/officeDocument/2006/relationships/tags" Target="../tags/tag38.xml"/><Relationship Id="rId21" Type="http://schemas.openxmlformats.org/officeDocument/2006/relationships/tags" Target="../tags/tag37.xml"/><Relationship Id="rId20" Type="http://schemas.openxmlformats.org/officeDocument/2006/relationships/tags" Target="../tags/tag36.xml"/><Relationship Id="rId2" Type="http://schemas.openxmlformats.org/officeDocument/2006/relationships/image" Target="../media/image18.png"/><Relationship Id="rId19" Type="http://schemas.openxmlformats.org/officeDocument/2006/relationships/tags" Target="../tags/tag35.xml"/><Relationship Id="rId18" Type="http://schemas.openxmlformats.org/officeDocument/2006/relationships/tags" Target="../tags/tag34.xml"/><Relationship Id="rId17" Type="http://schemas.openxmlformats.org/officeDocument/2006/relationships/tags" Target="../tags/tag33.xml"/><Relationship Id="rId16" Type="http://schemas.openxmlformats.org/officeDocument/2006/relationships/tags" Target="../tags/tag32.xml"/><Relationship Id="rId15" Type="http://schemas.openxmlformats.org/officeDocument/2006/relationships/tags" Target="../tags/tag31.xml"/><Relationship Id="rId14" Type="http://schemas.openxmlformats.org/officeDocument/2006/relationships/tags" Target="../tags/tag30.xml"/><Relationship Id="rId13" Type="http://schemas.openxmlformats.org/officeDocument/2006/relationships/tags" Target="../tags/tag29.xml"/><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image" Target="../media/image23.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22.jpeg"/><Relationship Id="rId2" Type="http://schemas.openxmlformats.org/officeDocument/2006/relationships/image" Target="../media/image18.png"/><Relationship Id="rId17" Type="http://schemas.openxmlformats.org/officeDocument/2006/relationships/slideLayout" Target="../slideLayouts/slideLayout7.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image" Target="../media/image10.png"/><Relationship Id="rId11" Type="http://schemas.openxmlformats.org/officeDocument/2006/relationships/image" Target="../media/image11.png"/><Relationship Id="rId10" Type="http://schemas.openxmlformats.org/officeDocument/2006/relationships/tags" Target="../tags/tag123.xml"/><Relationship Id="rId1" Type="http://schemas.openxmlformats.org/officeDocument/2006/relationships/image" Target="../media/image16.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2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image" Target="../media/image16.pn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8.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8.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4.png"/></Relationships>
</file>

<file path=ppt/slides/_rels/slide54.xml.rels><?xml version="1.0" encoding="UTF-8" standalone="yes"?>
<Relationships xmlns="http://schemas.openxmlformats.org/package/2006/relationships"><Relationship Id="rId9" Type="http://schemas.openxmlformats.org/officeDocument/2006/relationships/tags" Target="../tags/tag132.xml"/><Relationship Id="rId8" Type="http://schemas.openxmlformats.org/officeDocument/2006/relationships/tags" Target="../tags/tag131.xml"/><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image" Target="../media/image8.png"/><Relationship Id="rId3" Type="http://schemas.openxmlformats.org/officeDocument/2006/relationships/image" Target="../media/image4.png"/><Relationship Id="rId25" Type="http://schemas.openxmlformats.org/officeDocument/2006/relationships/slideLayout" Target="../slideLayouts/slideLayout7.xml"/><Relationship Id="rId24" Type="http://schemas.openxmlformats.org/officeDocument/2006/relationships/tags" Target="../tags/tag147.xml"/><Relationship Id="rId23" Type="http://schemas.openxmlformats.org/officeDocument/2006/relationships/tags" Target="../tags/tag146.xml"/><Relationship Id="rId22" Type="http://schemas.openxmlformats.org/officeDocument/2006/relationships/tags" Target="../tags/tag145.xml"/><Relationship Id="rId21" Type="http://schemas.openxmlformats.org/officeDocument/2006/relationships/tags" Target="../tags/tag144.xml"/><Relationship Id="rId20" Type="http://schemas.openxmlformats.org/officeDocument/2006/relationships/tags" Target="../tags/tag143.xml"/><Relationship Id="rId2" Type="http://schemas.openxmlformats.org/officeDocument/2006/relationships/image" Target="../media/image18.png"/><Relationship Id="rId19" Type="http://schemas.openxmlformats.org/officeDocument/2006/relationships/tags" Target="../tags/tag142.xml"/><Relationship Id="rId18" Type="http://schemas.openxmlformats.org/officeDocument/2006/relationships/tags" Target="../tags/tag141.xml"/><Relationship Id="rId17" Type="http://schemas.openxmlformats.org/officeDocument/2006/relationships/tags" Target="../tags/tag140.xml"/><Relationship Id="rId16" Type="http://schemas.openxmlformats.org/officeDocument/2006/relationships/tags" Target="../tags/tag139.xml"/><Relationship Id="rId15" Type="http://schemas.openxmlformats.org/officeDocument/2006/relationships/tags" Target="../tags/tag138.xml"/><Relationship Id="rId14" Type="http://schemas.openxmlformats.org/officeDocument/2006/relationships/tags" Target="../tags/tag137.xml"/><Relationship Id="rId13" Type="http://schemas.openxmlformats.org/officeDocument/2006/relationships/tags" Target="../tags/tag136.xml"/><Relationship Id="rId12" Type="http://schemas.openxmlformats.org/officeDocument/2006/relationships/tags" Target="../tags/tag135.xml"/><Relationship Id="rId11" Type="http://schemas.openxmlformats.org/officeDocument/2006/relationships/tags" Target="../tags/tag134.xml"/><Relationship Id="rId10" Type="http://schemas.openxmlformats.org/officeDocument/2006/relationships/tags" Target="../tags/tag133.xml"/><Relationship Id="rId1" Type="http://schemas.openxmlformats.org/officeDocument/2006/relationships/image" Target="../media/image16.png"/></Relationships>
</file>

<file path=ppt/slides/_rels/slide55.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image" Target="../media/image8.png"/><Relationship Id="rId3" Type="http://schemas.openxmlformats.org/officeDocument/2006/relationships/image" Target="../media/image4.png"/><Relationship Id="rId25" Type="http://schemas.openxmlformats.org/officeDocument/2006/relationships/slideLayout" Target="../slideLayouts/slideLayout7.xml"/><Relationship Id="rId24" Type="http://schemas.openxmlformats.org/officeDocument/2006/relationships/tags" Target="../tags/tag167.xml"/><Relationship Id="rId23" Type="http://schemas.openxmlformats.org/officeDocument/2006/relationships/tags" Target="../tags/tag166.xml"/><Relationship Id="rId22" Type="http://schemas.openxmlformats.org/officeDocument/2006/relationships/tags" Target="../tags/tag165.xml"/><Relationship Id="rId21" Type="http://schemas.openxmlformats.org/officeDocument/2006/relationships/tags" Target="../tags/tag164.xml"/><Relationship Id="rId20" Type="http://schemas.openxmlformats.org/officeDocument/2006/relationships/tags" Target="../tags/tag163.xml"/><Relationship Id="rId2" Type="http://schemas.openxmlformats.org/officeDocument/2006/relationships/image" Target="../media/image18.png"/><Relationship Id="rId19" Type="http://schemas.openxmlformats.org/officeDocument/2006/relationships/tags" Target="../tags/tag162.xml"/><Relationship Id="rId18" Type="http://schemas.openxmlformats.org/officeDocument/2006/relationships/tags" Target="../tags/tag161.xml"/><Relationship Id="rId17" Type="http://schemas.openxmlformats.org/officeDocument/2006/relationships/tags" Target="../tags/tag160.xml"/><Relationship Id="rId16" Type="http://schemas.openxmlformats.org/officeDocument/2006/relationships/tags" Target="../tags/tag159.xml"/><Relationship Id="rId15" Type="http://schemas.openxmlformats.org/officeDocument/2006/relationships/tags" Target="../tags/tag158.xml"/><Relationship Id="rId14" Type="http://schemas.openxmlformats.org/officeDocument/2006/relationships/tags" Target="../tags/tag157.xml"/><Relationship Id="rId13" Type="http://schemas.openxmlformats.org/officeDocument/2006/relationships/tags" Target="../tags/tag156.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image" Target="../media/image16.png"/></Relationships>
</file>

<file path=ppt/slides/_rels/slide56.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image" Target="../media/image6.png"/><Relationship Id="rId4" Type="http://schemas.openxmlformats.org/officeDocument/2006/relationships/image" Target="../media/image4.png"/><Relationship Id="rId36" Type="http://schemas.openxmlformats.org/officeDocument/2006/relationships/slideLayout" Target="../slideLayouts/slideLayout7.xml"/><Relationship Id="rId35" Type="http://schemas.openxmlformats.org/officeDocument/2006/relationships/image" Target="../media/image71.png"/><Relationship Id="rId34" Type="http://schemas.openxmlformats.org/officeDocument/2006/relationships/tags" Target="../tags/tag192.xml"/><Relationship Id="rId33" Type="http://schemas.openxmlformats.org/officeDocument/2006/relationships/tags" Target="../tags/tag191.xml"/><Relationship Id="rId32" Type="http://schemas.openxmlformats.org/officeDocument/2006/relationships/tags" Target="../tags/tag190.xml"/><Relationship Id="rId31" Type="http://schemas.openxmlformats.org/officeDocument/2006/relationships/tags" Target="../tags/tag189.xml"/><Relationship Id="rId30" Type="http://schemas.openxmlformats.org/officeDocument/2006/relationships/tags" Target="../tags/tag188.xml"/><Relationship Id="rId3" Type="http://schemas.openxmlformats.org/officeDocument/2006/relationships/image" Target="../media/image18.png"/><Relationship Id="rId29" Type="http://schemas.openxmlformats.org/officeDocument/2006/relationships/image" Target="../media/image10.png"/><Relationship Id="rId28" Type="http://schemas.openxmlformats.org/officeDocument/2006/relationships/image" Target="../media/image11.png"/><Relationship Id="rId27" Type="http://schemas.openxmlformats.org/officeDocument/2006/relationships/tags" Target="../tags/tag187.xml"/><Relationship Id="rId26" Type="http://schemas.openxmlformats.org/officeDocument/2006/relationships/image" Target="../media/image70.svg"/><Relationship Id="rId25" Type="http://schemas.openxmlformats.org/officeDocument/2006/relationships/image" Target="../media/image69.png"/><Relationship Id="rId24" Type="http://schemas.openxmlformats.org/officeDocument/2006/relationships/tags" Target="../tags/tag186.xml"/><Relationship Id="rId23" Type="http://schemas.openxmlformats.org/officeDocument/2006/relationships/tags" Target="../tags/tag185.xml"/><Relationship Id="rId22" Type="http://schemas.openxmlformats.org/officeDocument/2006/relationships/tags" Target="../tags/tag184.xml"/><Relationship Id="rId21" Type="http://schemas.openxmlformats.org/officeDocument/2006/relationships/tags" Target="../tags/tag183.xml"/><Relationship Id="rId20" Type="http://schemas.openxmlformats.org/officeDocument/2006/relationships/tags" Target="../tags/tag182.xml"/><Relationship Id="rId2" Type="http://schemas.openxmlformats.org/officeDocument/2006/relationships/image" Target="../media/image16.png"/><Relationship Id="rId19" Type="http://schemas.openxmlformats.org/officeDocument/2006/relationships/tags" Target="../tags/tag181.xml"/><Relationship Id="rId18" Type="http://schemas.openxmlformats.org/officeDocument/2006/relationships/tags" Target="../tags/tag180.xml"/><Relationship Id="rId17" Type="http://schemas.openxmlformats.org/officeDocument/2006/relationships/tags" Target="../tags/tag179.xml"/><Relationship Id="rId16" Type="http://schemas.openxmlformats.org/officeDocument/2006/relationships/tags" Target="../tags/tag178.xml"/><Relationship Id="rId15" Type="http://schemas.openxmlformats.org/officeDocument/2006/relationships/tags" Target="../tags/tag177.xml"/><Relationship Id="rId14" Type="http://schemas.openxmlformats.org/officeDocument/2006/relationships/tags" Target="../tags/tag176.xml"/><Relationship Id="rId13" Type="http://schemas.openxmlformats.org/officeDocument/2006/relationships/tags" Target="../tags/tag17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image" Target="../media/image22.jpeg"/></Relationships>
</file>

<file path=ppt/slides/_rels/slide57.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0" Type="http://schemas.openxmlformats.org/officeDocument/2006/relationships/slideLayout" Target="../slideLayouts/slideLayout7.xml"/><Relationship Id="rId1" Type="http://schemas.openxmlformats.org/officeDocument/2006/relationships/image" Target="../media/image15.jpeg"/></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74.png"/><Relationship Id="rId7" Type="http://schemas.openxmlformats.org/officeDocument/2006/relationships/image" Target="../media/image10.png"/><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4.png"/><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image" Target="../media/image15.jpeg"/></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8.png"/><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5.svg"/><Relationship Id="rId6" Type="http://schemas.openxmlformats.org/officeDocument/2006/relationships/image" Target="../media/image4.png"/><Relationship Id="rId5" Type="http://schemas.openxmlformats.org/officeDocument/2006/relationships/image" Target="../media/image22.jpeg"/><Relationship Id="rId4" Type="http://schemas.openxmlformats.org/officeDocument/2006/relationships/image" Target="../media/image19.svg"/><Relationship Id="rId3" Type="http://schemas.openxmlformats.org/officeDocument/2006/relationships/image" Target="../media/image18.png"/><Relationship Id="rId23" Type="http://schemas.openxmlformats.org/officeDocument/2006/relationships/slideLayout" Target="../slideLayouts/slideLayout7.xml"/><Relationship Id="rId22" Type="http://schemas.openxmlformats.org/officeDocument/2006/relationships/tags" Target="../tags/tag48.xml"/><Relationship Id="rId21" Type="http://schemas.openxmlformats.org/officeDocument/2006/relationships/tags" Target="../tags/tag47.xml"/><Relationship Id="rId20" Type="http://schemas.openxmlformats.org/officeDocument/2006/relationships/tags" Target="../tags/tag46.xml"/><Relationship Id="rId2" Type="http://schemas.openxmlformats.org/officeDocument/2006/relationships/image" Target="../media/image17.svg"/><Relationship Id="rId19" Type="http://schemas.openxmlformats.org/officeDocument/2006/relationships/tags" Target="../tags/tag45.xml"/><Relationship Id="rId18" Type="http://schemas.openxmlformats.org/officeDocument/2006/relationships/image" Target="../media/image10.png"/><Relationship Id="rId17" Type="http://schemas.openxmlformats.org/officeDocument/2006/relationships/image" Target="../media/image12.svg"/><Relationship Id="rId16" Type="http://schemas.openxmlformats.org/officeDocument/2006/relationships/image" Target="../media/image11.png"/><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image" Target="../media/image24.svg"/><Relationship Id="rId10" Type="http://schemas.openxmlformats.org/officeDocument/2006/relationships/image" Target="../media/image23.pn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0.png"/><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18.png"/><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image" Target="../media/image22.jpeg"/></Relationships>
</file>

<file path=ppt/slides/_rels/slide8.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image" Target="../media/image25.png"/><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5" Type="http://schemas.openxmlformats.org/officeDocument/2006/relationships/notesSlide" Target="../notesSlides/notesSlide2.xml"/><Relationship Id="rId14" Type="http://schemas.openxmlformats.org/officeDocument/2006/relationships/slideLayout" Target="../slideLayouts/slideLayout7.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9" Type="http://schemas.openxmlformats.org/officeDocument/2006/relationships/tags" Target="../tags/tag56.xml"/><Relationship Id="rId8" Type="http://schemas.openxmlformats.org/officeDocument/2006/relationships/tags" Target="../tags/tag55.xml"/><Relationship Id="rId7" Type="http://schemas.openxmlformats.org/officeDocument/2006/relationships/image" Target="../media/image26.GIF"/><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8.png"/><Relationship Id="rId3" Type="http://schemas.openxmlformats.org/officeDocument/2006/relationships/image" Target="../media/image4.png"/><Relationship Id="rId2" Type="http://schemas.openxmlformats.org/officeDocument/2006/relationships/image" Target="../media/image18.png"/><Relationship Id="rId14" Type="http://schemas.openxmlformats.org/officeDocument/2006/relationships/notesSlide" Target="../notesSlides/notesSlide3.xml"/><Relationship Id="rId13" Type="http://schemas.openxmlformats.org/officeDocument/2006/relationships/slideLayout" Target="../slideLayouts/slideLayout7.xml"/><Relationship Id="rId12" Type="http://schemas.openxmlformats.org/officeDocument/2006/relationships/tags" Target="../tags/tag59.xml"/><Relationship Id="rId11" Type="http://schemas.openxmlformats.org/officeDocument/2006/relationships/tags" Target="../tags/tag58.xml"/><Relationship Id="rId10" Type="http://schemas.openxmlformats.org/officeDocument/2006/relationships/tags" Target="../tags/tag57.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47222" y="1388997"/>
            <a:ext cx="13489489" cy="9542564"/>
          </a:xfrm>
          <a:custGeom>
            <a:avLst/>
            <a:gdLst/>
            <a:ahLst/>
            <a:cxnLst/>
            <a:rect l="l" t="t" r="r" b="b"/>
            <a:pathLst>
              <a:path w="13489489" h="9542564">
                <a:moveTo>
                  <a:pt x="0" y="0"/>
                </a:moveTo>
                <a:lnTo>
                  <a:pt x="13489489" y="0"/>
                </a:lnTo>
                <a:lnTo>
                  <a:pt x="13489489" y="9542565"/>
                </a:lnTo>
                <a:lnTo>
                  <a:pt x="0" y="9542565"/>
                </a:lnTo>
                <a:lnTo>
                  <a:pt x="0" y="0"/>
                </a:lnTo>
                <a:close/>
              </a:path>
            </a:pathLst>
          </a:custGeom>
          <a:blipFill>
            <a:blip r:embed="rId1">
              <a:alphaModFix amt="12000"/>
            </a:blip>
            <a:stretch>
              <a:fillRect/>
            </a:stretch>
          </a:blipFill>
        </p:spPr>
      </p:sp>
      <p:sp>
        <p:nvSpPr>
          <p:cNvPr id="3" name="TextBox 3"/>
          <p:cNvSpPr txBox="1"/>
          <p:nvPr/>
        </p:nvSpPr>
        <p:spPr>
          <a:xfrm>
            <a:off x="1028700" y="3924582"/>
            <a:ext cx="15741736" cy="1714500"/>
          </a:xfrm>
          <a:prstGeom prst="rect">
            <a:avLst/>
          </a:prstGeom>
        </p:spPr>
        <p:txBody>
          <a:bodyPr lIns="0" tIns="0" rIns="0" bIns="0" rtlCol="0" anchor="t">
            <a:spAutoFit/>
          </a:bodyPr>
          <a:lstStyle/>
          <a:p>
            <a:pPr algn="ctr">
              <a:lnSpc>
                <a:spcPts val="13370"/>
              </a:lnSpc>
            </a:pPr>
            <a:r>
              <a:rPr lang="zh-CN" altLang="en-US" sz="9970" spc="807">
                <a:solidFill>
                  <a:srgbClr val="1E1E1E"/>
                </a:solidFill>
                <a:latin typeface="思源黑体 1 Bold" panose="020B0800000000000000" charset="-122"/>
                <a:ea typeface="思源黑体 1 Bold" panose="020B0800000000000000" charset="-122"/>
              </a:rPr>
              <a:t>数据结构课设</a:t>
            </a:r>
            <a:endParaRPr lang="zh-CN" altLang="en-US" sz="9970" spc="807">
              <a:solidFill>
                <a:srgbClr val="1E1E1E"/>
              </a:solidFill>
              <a:latin typeface="思源黑体 1 Bold" panose="020B0800000000000000" charset="-122"/>
              <a:ea typeface="思源黑体 1 Bold" panose="020B0800000000000000" charset="-122"/>
            </a:endParaRPr>
          </a:p>
        </p:txBody>
      </p:sp>
      <p:sp>
        <p:nvSpPr>
          <p:cNvPr id="5" name="Freeform 5"/>
          <p:cNvSpPr/>
          <p:nvPr/>
        </p:nvSpPr>
        <p:spPr>
          <a:xfrm>
            <a:off x="6026940" y="7807674"/>
            <a:ext cx="341772" cy="364072"/>
          </a:xfrm>
          <a:custGeom>
            <a:avLst/>
            <a:gdLst/>
            <a:ahLst/>
            <a:cxnLst/>
            <a:rect l="l" t="t" r="r" b="b"/>
            <a:pathLst>
              <a:path w="341772" h="364072">
                <a:moveTo>
                  <a:pt x="0" y="0"/>
                </a:moveTo>
                <a:lnTo>
                  <a:pt x="341773" y="0"/>
                </a:lnTo>
                <a:lnTo>
                  <a:pt x="341773" y="364072"/>
                </a:lnTo>
                <a:lnTo>
                  <a:pt x="0" y="3640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51793" y="7839567"/>
            <a:ext cx="341772" cy="364072"/>
          </a:xfrm>
          <a:custGeom>
            <a:avLst/>
            <a:gdLst/>
            <a:ahLst/>
            <a:cxnLst/>
            <a:rect l="l" t="t" r="r" b="b"/>
            <a:pathLst>
              <a:path w="341772" h="364072">
                <a:moveTo>
                  <a:pt x="0" y="0"/>
                </a:moveTo>
                <a:lnTo>
                  <a:pt x="341773" y="0"/>
                </a:lnTo>
                <a:lnTo>
                  <a:pt x="341773" y="364071"/>
                </a:lnTo>
                <a:lnTo>
                  <a:pt x="0" y="364071"/>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7" name="Freeform 7"/>
          <p:cNvSpPr/>
          <p:nvPr/>
        </p:nvSpPr>
        <p:spPr>
          <a:xfrm rot="-6878420">
            <a:off x="12447682" y="-1481817"/>
            <a:ext cx="6881426" cy="6098664"/>
          </a:xfrm>
          <a:custGeom>
            <a:avLst/>
            <a:gdLst/>
            <a:ahLst/>
            <a:cxnLst/>
            <a:rect l="l" t="t" r="r" b="b"/>
            <a:pathLst>
              <a:path w="6881426" h="6098664">
                <a:moveTo>
                  <a:pt x="0" y="0"/>
                </a:moveTo>
                <a:lnTo>
                  <a:pt x="6881425" y="0"/>
                </a:lnTo>
                <a:lnTo>
                  <a:pt x="6881425" y="6098663"/>
                </a:lnTo>
                <a:lnTo>
                  <a:pt x="0" y="6098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4898934">
            <a:off x="-426798" y="5764488"/>
            <a:ext cx="6881426" cy="6098664"/>
          </a:xfrm>
          <a:custGeom>
            <a:avLst/>
            <a:gdLst/>
            <a:ahLst/>
            <a:cxnLst/>
            <a:rect l="l" t="t" r="r" b="b"/>
            <a:pathLst>
              <a:path w="6881426" h="6098664">
                <a:moveTo>
                  <a:pt x="0" y="0"/>
                </a:moveTo>
                <a:lnTo>
                  <a:pt x="6881426" y="0"/>
                </a:lnTo>
                <a:lnTo>
                  <a:pt x="6881426" y="6098663"/>
                </a:lnTo>
                <a:lnTo>
                  <a:pt x="0" y="60986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4141070">
            <a:off x="-1165360" y="8726475"/>
            <a:ext cx="6091574" cy="5847911"/>
          </a:xfrm>
          <a:custGeom>
            <a:avLst/>
            <a:gdLst/>
            <a:ahLst/>
            <a:cxnLst/>
            <a:rect l="l" t="t" r="r" b="b"/>
            <a:pathLst>
              <a:path w="6091574" h="5847911">
                <a:moveTo>
                  <a:pt x="0" y="0"/>
                </a:moveTo>
                <a:lnTo>
                  <a:pt x="6091574" y="0"/>
                </a:lnTo>
                <a:lnTo>
                  <a:pt x="6091574" y="5847912"/>
                </a:lnTo>
                <a:lnTo>
                  <a:pt x="0" y="5847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rot="-2584111">
            <a:off x="15805030" y="-359876"/>
            <a:ext cx="5778170" cy="5547043"/>
          </a:xfrm>
          <a:custGeom>
            <a:avLst/>
            <a:gdLst/>
            <a:ahLst/>
            <a:cxnLst/>
            <a:rect l="l" t="t" r="r" b="b"/>
            <a:pathLst>
              <a:path w="5778170" h="5547043">
                <a:moveTo>
                  <a:pt x="0" y="0"/>
                </a:moveTo>
                <a:lnTo>
                  <a:pt x="5778169" y="0"/>
                </a:lnTo>
                <a:lnTo>
                  <a:pt x="5778169" y="5547042"/>
                </a:lnTo>
                <a:lnTo>
                  <a:pt x="0" y="55470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6284298" y="779200"/>
            <a:ext cx="4796534" cy="2463572"/>
          </a:xfrm>
          <a:custGeom>
            <a:avLst/>
            <a:gdLst/>
            <a:ahLst/>
            <a:cxnLst/>
            <a:rect l="l" t="t" r="r" b="b"/>
            <a:pathLst>
              <a:path w="4796534" h="2463572">
                <a:moveTo>
                  <a:pt x="0" y="0"/>
                </a:moveTo>
                <a:lnTo>
                  <a:pt x="4796534" y="0"/>
                </a:lnTo>
                <a:lnTo>
                  <a:pt x="4796534" y="2463572"/>
                </a:lnTo>
                <a:lnTo>
                  <a:pt x="0" y="2463572"/>
                </a:lnTo>
                <a:lnTo>
                  <a:pt x="0" y="0"/>
                </a:lnTo>
                <a:close/>
              </a:path>
            </a:pathLst>
          </a:custGeom>
          <a:blipFill>
            <a:blip r:embed="rId10"/>
            <a:stretch>
              <a:fillRect/>
            </a:stretch>
          </a:blipFill>
        </p:spPr>
      </p:sp>
      <p:grpSp>
        <p:nvGrpSpPr>
          <p:cNvPr id="12" name="Group 12"/>
          <p:cNvGrpSpPr/>
          <p:nvPr/>
        </p:nvGrpSpPr>
        <p:grpSpPr>
          <a:xfrm>
            <a:off x="5113296" y="6605318"/>
            <a:ext cx="7138538" cy="563295"/>
            <a:chOff x="0" y="0"/>
            <a:chExt cx="9518051" cy="751059"/>
          </a:xfrm>
        </p:grpSpPr>
        <p:grpSp>
          <p:nvGrpSpPr>
            <p:cNvPr id="13" name="Group 13"/>
            <p:cNvGrpSpPr/>
            <p:nvPr/>
          </p:nvGrpSpPr>
          <p:grpSpPr>
            <a:xfrm>
              <a:off x="0" y="0"/>
              <a:ext cx="4007860" cy="751059"/>
              <a:chOff x="0" y="0"/>
              <a:chExt cx="916223" cy="171697"/>
            </a:xfrm>
          </p:grpSpPr>
          <p:sp>
            <p:nvSpPr>
              <p:cNvPr id="14" name="Freeform 14"/>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8A1C1F"/>
              </a:solidFill>
            </p:spPr>
          </p:sp>
          <p:sp>
            <p:nvSpPr>
              <p:cNvPr id="15" name="TextBox 15"/>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grpSp>
          <p:nvGrpSpPr>
            <p:cNvPr id="16" name="Group 16"/>
            <p:cNvGrpSpPr/>
            <p:nvPr/>
          </p:nvGrpSpPr>
          <p:grpSpPr>
            <a:xfrm>
              <a:off x="5510191" y="0"/>
              <a:ext cx="4007860" cy="751059"/>
              <a:chOff x="0" y="0"/>
              <a:chExt cx="916223" cy="171697"/>
            </a:xfrm>
          </p:grpSpPr>
          <p:sp>
            <p:nvSpPr>
              <p:cNvPr id="17" name="Freeform 17"/>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8A1C1F"/>
              </a:solidFill>
              <a:ln cap="rnd">
                <a:noFill/>
                <a:prstDash val="solid"/>
                <a:round/>
              </a:ln>
            </p:spPr>
          </p:sp>
          <p:sp>
            <p:nvSpPr>
              <p:cNvPr id="18" name="TextBox 18"/>
              <p:cNvSpPr txBox="1"/>
              <p:nvPr/>
            </p:nvSpPr>
            <p:spPr>
              <a:xfrm>
                <a:off x="0" y="-57150"/>
                <a:ext cx="916223" cy="228847"/>
              </a:xfrm>
              <a:prstGeom prst="rect">
                <a:avLst/>
              </a:prstGeom>
            </p:spPr>
            <p:txBody>
              <a:bodyPr lIns="50800" tIns="50800" rIns="50800" bIns="50800" rtlCol="0" anchor="ctr"/>
              <a:lstStyle/>
              <a:p>
                <a:pPr marL="0" lvl="0" indent="0" algn="ctr">
                  <a:lnSpc>
                    <a:spcPts val="3210"/>
                  </a:lnSpc>
                  <a:spcBef>
                    <a:spcPct val="0"/>
                  </a:spcBef>
                </a:pPr>
              </a:p>
            </p:txBody>
          </p:sp>
        </p:grpSp>
        <p:sp>
          <p:nvSpPr>
            <p:cNvPr id="19" name="TextBox 19"/>
            <p:cNvSpPr txBox="1"/>
            <p:nvPr/>
          </p:nvSpPr>
          <p:spPr>
            <a:xfrm>
              <a:off x="270087" y="101600"/>
              <a:ext cx="3489113" cy="474133"/>
            </a:xfrm>
            <a:prstGeom prst="rect">
              <a:avLst/>
            </a:prstGeom>
          </p:spPr>
          <p:txBody>
            <a:bodyPr wrap="square" lIns="0" tIns="0" rIns="0" bIns="0" rtlCol="0" anchor="t">
              <a:spAutoFit/>
            </a:bodyPr>
            <a:lstStyle/>
            <a:p>
              <a:pPr algn="ctr">
                <a:lnSpc>
                  <a:spcPts val="2775"/>
                </a:lnSpc>
              </a:pPr>
              <a:r>
                <a:rPr lang="zh-CN" altLang="en-US" sz="1980">
                  <a:solidFill>
                    <a:srgbClr val="FFFFFF"/>
                  </a:solidFill>
                  <a:ea typeface="思源黑体 1 Medium" panose="020B0600000000000000" charset="-122"/>
                </a:rPr>
                <a:t>答辩人：林星宇</a:t>
              </a:r>
              <a:endParaRPr lang="zh-CN" altLang="en-US" sz="1980">
                <a:solidFill>
                  <a:srgbClr val="FFFFFF"/>
                </a:solidFill>
                <a:ea typeface="思源黑体 1 Medium" panose="020B0600000000000000" charset="-122"/>
              </a:endParaRPr>
            </a:p>
          </p:txBody>
        </p:sp>
        <p:sp>
          <p:nvSpPr>
            <p:cNvPr id="20" name="TextBox 20"/>
            <p:cNvSpPr txBox="1"/>
            <p:nvPr/>
          </p:nvSpPr>
          <p:spPr>
            <a:xfrm>
              <a:off x="5826760" y="101600"/>
              <a:ext cx="3566160" cy="474133"/>
            </a:xfrm>
            <a:prstGeom prst="rect">
              <a:avLst/>
            </a:prstGeom>
          </p:spPr>
          <p:txBody>
            <a:bodyPr wrap="square" lIns="0" tIns="0" rIns="0" bIns="0" rtlCol="0" anchor="t">
              <a:spAutoFit/>
            </a:bodyPr>
            <a:lstStyle/>
            <a:p>
              <a:pPr marL="0" lvl="0" indent="0" algn="l">
                <a:lnSpc>
                  <a:spcPts val="2775"/>
                </a:lnSpc>
                <a:spcBef>
                  <a:spcPct val="0"/>
                </a:spcBef>
              </a:pPr>
              <a:r>
                <a:rPr lang="zh-CN" altLang="en-US" sz="1980" u="none" strike="noStrike">
                  <a:solidFill>
                    <a:srgbClr val="FFFFFF"/>
                  </a:solidFill>
                  <a:ea typeface="思源黑体 1 Medium" panose="020B0600000000000000" charset="-122"/>
                </a:rPr>
                <a:t>选题：迷宫问题</a:t>
              </a:r>
              <a:r>
                <a:rPr lang="en-US" altLang="zh-CN" sz="1980" u="none" strike="noStrike">
                  <a:solidFill>
                    <a:srgbClr val="FFFFFF"/>
                  </a:solidFill>
                  <a:ea typeface="思源黑体 1 Medium" panose="020B0600000000000000" charset="-122"/>
                </a:rPr>
                <a:t>-2</a:t>
              </a:r>
              <a:endParaRPr lang="en-US" altLang="zh-CN" sz="1980" u="none" strike="noStrike">
                <a:solidFill>
                  <a:srgbClr val="FFFFFF"/>
                </a:solidFill>
                <a:ea typeface="思源黑体 1 Medium" panose="020B0600000000000000" charset="-122"/>
              </a:endParaRPr>
            </a:p>
          </p:txBody>
        </p:sp>
      </p:grpSp>
      <p:sp>
        <p:nvSpPr>
          <p:cNvPr id="21" name="Freeform 21"/>
          <p:cNvSpPr/>
          <p:nvPr/>
        </p:nvSpPr>
        <p:spPr>
          <a:xfrm>
            <a:off x="17696466" y="6576534"/>
            <a:ext cx="591534" cy="2366137"/>
          </a:xfrm>
          <a:custGeom>
            <a:avLst/>
            <a:gdLst/>
            <a:ahLst/>
            <a:cxnLst/>
            <a:rect l="l" t="t" r="r" b="b"/>
            <a:pathLst>
              <a:path w="591534" h="2366137">
                <a:moveTo>
                  <a:pt x="0" y="0"/>
                </a:moveTo>
                <a:lnTo>
                  <a:pt x="591534" y="0"/>
                </a:lnTo>
                <a:lnTo>
                  <a:pt x="591534" y="2366136"/>
                </a:lnTo>
                <a:lnTo>
                  <a:pt x="0" y="236613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13359452" y="9475463"/>
            <a:ext cx="4337014" cy="330835"/>
          </a:xfrm>
          <a:prstGeom prst="rect">
            <a:avLst/>
          </a:prstGeom>
        </p:spPr>
        <p:txBody>
          <a:bodyPr lIns="0" tIns="0" rIns="0" bIns="0" rtlCol="0" anchor="t">
            <a:spAutoFit/>
          </a:bodyPr>
          <a:lstStyle/>
          <a:p>
            <a:pPr algn="r">
              <a:lnSpc>
                <a:spcPts val="2580"/>
              </a:lnSpc>
            </a:pPr>
            <a:r>
              <a:rPr lang="en-US" sz="1955" spc="340">
                <a:solidFill>
                  <a:srgbClr val="1E1E1E"/>
                </a:solidFill>
                <a:ea typeface="思源黑体 1 Medium" panose="020B0600000000000000" charset="-122"/>
              </a:rPr>
              <a:t>2025</a:t>
            </a:r>
            <a:r>
              <a:rPr lang="zh-CN" altLang="en-US" sz="1955" spc="340">
                <a:solidFill>
                  <a:srgbClr val="1E1E1E"/>
                </a:solidFill>
                <a:ea typeface="思源黑体 1 Medium" panose="020B0600000000000000" charset="-122"/>
              </a:rPr>
              <a:t>年</a:t>
            </a:r>
            <a:r>
              <a:rPr lang="en-US" altLang="zh-CN" sz="1955" spc="340">
                <a:solidFill>
                  <a:srgbClr val="1E1E1E"/>
                </a:solidFill>
                <a:ea typeface="思源黑体 1 Medium" panose="020B0600000000000000" charset="-122"/>
              </a:rPr>
              <a:t>2</a:t>
            </a:r>
            <a:r>
              <a:rPr lang="zh-CN" altLang="en-US" sz="1955" spc="340">
                <a:solidFill>
                  <a:srgbClr val="1E1E1E"/>
                </a:solidFill>
                <a:ea typeface="思源黑体 1 Medium" panose="020B0600000000000000" charset="-122"/>
              </a:rPr>
              <a:t>月</a:t>
            </a:r>
            <a:r>
              <a:rPr lang="en-US" altLang="zh-CN" sz="1955" spc="340">
                <a:solidFill>
                  <a:srgbClr val="1E1E1E"/>
                </a:solidFill>
                <a:ea typeface="思源黑体 1 Medium" panose="020B0600000000000000" charset="-122"/>
              </a:rPr>
              <a:t>17</a:t>
            </a:r>
            <a:r>
              <a:rPr lang="zh-CN" altLang="en-US" sz="1955" spc="340">
                <a:solidFill>
                  <a:srgbClr val="1E1E1E"/>
                </a:solidFill>
                <a:ea typeface="思源黑体 1 Medium" panose="020B0600000000000000" charset="-122"/>
              </a:rPr>
              <a:t>日</a:t>
            </a:r>
            <a:endParaRPr lang="zh-CN" altLang="en-US" sz="1955" spc="340">
              <a:solidFill>
                <a:srgbClr val="1E1E1E"/>
              </a:solidFill>
              <a:ea typeface="思源黑体 1 Medium" panose="020B0600000000000000" charset="-122"/>
            </a:endParaRPr>
          </a:p>
        </p:txBody>
      </p:sp>
      <p:sp>
        <p:nvSpPr>
          <p:cNvPr id="23" name="TextBox 23"/>
          <p:cNvSpPr txBox="1"/>
          <p:nvPr/>
        </p:nvSpPr>
        <p:spPr>
          <a:xfrm>
            <a:off x="591534" y="456558"/>
            <a:ext cx="4337014" cy="330835"/>
          </a:xfrm>
          <a:prstGeom prst="rect">
            <a:avLst/>
          </a:prstGeom>
        </p:spPr>
        <p:txBody>
          <a:bodyPr lIns="0" tIns="0" rIns="0" bIns="0" rtlCol="0" anchor="t">
            <a:spAutoFit/>
          </a:bodyPr>
          <a:lstStyle/>
          <a:p>
            <a:pPr algn="just">
              <a:lnSpc>
                <a:spcPts val="2580"/>
              </a:lnSpc>
            </a:pPr>
            <a:r>
              <a:rPr lang="zh-CN" altLang="en-US" sz="1955" spc="191">
                <a:solidFill>
                  <a:srgbClr val="1E1E1E"/>
                </a:solidFill>
                <a:latin typeface="思源黑体 1 Medium" panose="020B0600000000000000" charset="-122"/>
                <a:ea typeface="思源黑体 1 Medium" panose="020B0600000000000000" charset="-122"/>
              </a:rPr>
              <a:t>课程设计</a:t>
            </a:r>
            <a:endParaRPr lang="zh-CN" altLang="en-US" sz="1955" spc="191">
              <a:solidFill>
                <a:srgbClr val="1E1E1E"/>
              </a:solidFill>
              <a:latin typeface="思源黑体 1 Medium" panose="020B0600000000000000" charset="-122"/>
              <a:ea typeface="思源黑体 1 Medium" panose="020B06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游戏界面</a:t>
            </a:r>
            <a:r>
              <a:rPr lang="en-US" altLang="zh-CN" sz="5300">
                <a:solidFill>
                  <a:srgbClr val="100F0D"/>
                </a:solidFill>
                <a:ea typeface="思源黑体 1 Bold" panose="020B0800000000000000" charset="-122"/>
              </a:rPr>
              <a:t>-</a:t>
            </a:r>
            <a:r>
              <a:rPr lang="zh-CN" altLang="en-US" sz="5300">
                <a:solidFill>
                  <a:srgbClr val="100F0D"/>
                </a:solidFill>
                <a:ea typeface="思源黑体 1 Bold" panose="020B0800000000000000" charset="-122"/>
              </a:rPr>
              <a:t>老鼠视角</a:t>
            </a:r>
            <a:endParaRPr lang="zh-CN" altLang="en-US" sz="5300">
              <a:solidFill>
                <a:srgbClr val="100F0D"/>
              </a:solidFill>
              <a:ea typeface="思源黑体 1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descr="E:/下载/游戏界面-视角2.gif游戏界面-视角2"/>
            <p:cNvPicPr>
              <a:picLocks noChangeAspect="1"/>
            </p:cNvPicPr>
            <p:nvPr/>
          </p:nvPicPr>
          <p:blipFill>
            <a:blip r:embed="rId7"/>
            <a:srcRect l="862" t="5" r="862" b="-5"/>
            <a:stretch>
              <a:fillRect/>
            </a:stretch>
          </p:blipFill>
          <p:spPr>
            <a:xfrm>
              <a:off x="5760" y="3574"/>
              <a:ext cx="17075" cy="9572"/>
            </a:xfrm>
            <a:prstGeom prst="rect">
              <a:avLst/>
            </a:prstGeom>
          </p:spPr>
        </p:pic>
      </p:grpSp>
      <p:sp>
        <p:nvSpPr>
          <p:cNvPr id="24" name="AutoShape 32"/>
          <p:cNvSpPr/>
          <p:nvPr>
            <p:custDataLst>
              <p:tags r:id="rId8"/>
            </p:custDataLst>
          </p:nvPr>
        </p:nvSpPr>
        <p:spPr>
          <a:xfrm flipH="1" flipV="1">
            <a:off x="2486660" y="4806315"/>
            <a:ext cx="7334885" cy="426720"/>
          </a:xfrm>
          <a:prstGeom prst="line">
            <a:avLst/>
          </a:prstGeom>
          <a:ln w="50800" cap="flat">
            <a:solidFill>
              <a:srgbClr val="8A1C1F"/>
            </a:solidFill>
            <a:prstDash val="solid"/>
            <a:headEnd type="oval" w="lg" len="lg"/>
            <a:tailEnd type="oval" w="lg" len="lg"/>
          </a:ln>
        </p:spPr>
      </p:sp>
      <p:sp>
        <p:nvSpPr>
          <p:cNvPr id="25" name="TextBox 19"/>
          <p:cNvSpPr txBox="1"/>
          <p:nvPr/>
        </p:nvSpPr>
        <p:spPr>
          <a:xfrm>
            <a:off x="811530" y="453390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迷宫界面</a:t>
            </a:r>
            <a:endParaRPr lang="zh-CN" altLang="en-US" sz="2800" b="1">
              <a:solidFill>
                <a:srgbClr val="1E1E1E"/>
              </a:solidFill>
              <a:ea typeface="思源黑体 2 Bold" panose="020B0800000000000000" charset="-122"/>
            </a:endParaRPr>
          </a:p>
        </p:txBody>
      </p:sp>
      <p:sp>
        <p:nvSpPr>
          <p:cNvPr id="27" name="TextBox 19"/>
          <p:cNvSpPr txBox="1"/>
          <p:nvPr/>
        </p:nvSpPr>
        <p:spPr>
          <a:xfrm>
            <a:off x="16273780" y="300990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计时器</a:t>
            </a:r>
            <a:endParaRPr lang="zh-CN" altLang="en-US" sz="2800" b="1">
              <a:solidFill>
                <a:srgbClr val="1E1E1E"/>
              </a:solidFill>
              <a:ea typeface="思源黑体 2 Bold" panose="020B0800000000000000" charset="-122"/>
            </a:endParaRPr>
          </a:p>
        </p:txBody>
      </p:sp>
      <p:sp>
        <p:nvSpPr>
          <p:cNvPr id="28" name="AutoShape 32"/>
          <p:cNvSpPr/>
          <p:nvPr>
            <p:custDataLst>
              <p:tags r:id="rId9"/>
            </p:custDataLst>
          </p:nvPr>
        </p:nvSpPr>
        <p:spPr>
          <a:xfrm flipV="1">
            <a:off x="14832965" y="3321050"/>
            <a:ext cx="1085215" cy="331470"/>
          </a:xfrm>
          <a:prstGeom prst="line">
            <a:avLst/>
          </a:prstGeom>
          <a:ln w="50800" cap="flat">
            <a:solidFill>
              <a:srgbClr val="8A1C1F"/>
            </a:solidFill>
            <a:prstDash val="solid"/>
            <a:headEnd type="oval" w="lg" len="lg"/>
            <a:tailEnd type="oval" w="lg" len="lg"/>
          </a:ln>
        </p:spPr>
      </p:sp>
      <p:sp>
        <p:nvSpPr>
          <p:cNvPr id="29" name="TextBox 19"/>
          <p:cNvSpPr txBox="1"/>
          <p:nvPr/>
        </p:nvSpPr>
        <p:spPr>
          <a:xfrm>
            <a:off x="16390620" y="407670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暂停</a:t>
            </a:r>
            <a:endParaRPr lang="zh-CN" altLang="en-US" sz="2800" b="1">
              <a:solidFill>
                <a:srgbClr val="1E1E1E"/>
              </a:solidFill>
              <a:ea typeface="思源黑体 2 Bold" panose="020B0800000000000000" charset="-122"/>
            </a:endParaRPr>
          </a:p>
        </p:txBody>
      </p:sp>
      <p:sp>
        <p:nvSpPr>
          <p:cNvPr id="30" name="AutoShape 32"/>
          <p:cNvSpPr/>
          <p:nvPr>
            <p:custDataLst>
              <p:tags r:id="rId10"/>
            </p:custDataLst>
          </p:nvPr>
        </p:nvSpPr>
        <p:spPr>
          <a:xfrm flipV="1">
            <a:off x="14720570" y="4387850"/>
            <a:ext cx="1314450" cy="414655"/>
          </a:xfrm>
          <a:prstGeom prst="line">
            <a:avLst/>
          </a:prstGeom>
          <a:ln w="50800" cap="flat">
            <a:solidFill>
              <a:srgbClr val="8A1C1F"/>
            </a:solidFill>
            <a:prstDash val="solid"/>
            <a:headEnd type="oval" w="lg" len="lg"/>
            <a:tailEnd type="oval" w="lg" len="lg"/>
          </a:ln>
        </p:spPr>
      </p:sp>
      <p:sp>
        <p:nvSpPr>
          <p:cNvPr id="31" name="TextBox 19"/>
          <p:cNvSpPr txBox="1"/>
          <p:nvPr/>
        </p:nvSpPr>
        <p:spPr>
          <a:xfrm>
            <a:off x="16406495" y="498475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结束</a:t>
            </a:r>
            <a:endParaRPr lang="zh-CN" altLang="en-US" sz="2800" b="1">
              <a:solidFill>
                <a:srgbClr val="1E1E1E"/>
              </a:solidFill>
              <a:ea typeface="思源黑体 2 Bold" panose="020B0800000000000000" charset="-122"/>
            </a:endParaRPr>
          </a:p>
        </p:txBody>
      </p:sp>
      <p:sp>
        <p:nvSpPr>
          <p:cNvPr id="33" name="AutoShape 32"/>
          <p:cNvSpPr/>
          <p:nvPr>
            <p:custDataLst>
              <p:tags r:id="rId11"/>
            </p:custDataLst>
          </p:nvPr>
        </p:nvSpPr>
        <p:spPr>
          <a:xfrm flipV="1">
            <a:off x="14671040" y="5295900"/>
            <a:ext cx="1379855" cy="439420"/>
          </a:xfrm>
          <a:prstGeom prst="line">
            <a:avLst/>
          </a:prstGeom>
          <a:ln w="50800" cap="flat">
            <a:solidFill>
              <a:srgbClr val="8A1C1F"/>
            </a:solidFill>
            <a:prstDash val="solid"/>
            <a:headEnd type="oval" w="lg" len="lg"/>
            <a:tailEnd type="oval" w="lg" len="lg"/>
          </a:ln>
        </p:spPr>
      </p:sp>
      <p:sp>
        <p:nvSpPr>
          <p:cNvPr id="34" name="TextBox 19"/>
          <p:cNvSpPr txBox="1"/>
          <p:nvPr/>
        </p:nvSpPr>
        <p:spPr>
          <a:xfrm>
            <a:off x="16377920" y="589915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切换视角</a:t>
            </a:r>
            <a:endParaRPr lang="zh-CN" altLang="en-US" sz="2800" b="1">
              <a:solidFill>
                <a:srgbClr val="1E1E1E"/>
              </a:solidFill>
              <a:ea typeface="思源黑体 2 Bold" panose="020B0800000000000000" charset="-122"/>
            </a:endParaRPr>
          </a:p>
        </p:txBody>
      </p:sp>
      <p:sp>
        <p:nvSpPr>
          <p:cNvPr id="35" name="AutoShape 32"/>
          <p:cNvSpPr/>
          <p:nvPr>
            <p:custDataLst>
              <p:tags r:id="rId12"/>
            </p:custDataLst>
          </p:nvPr>
        </p:nvSpPr>
        <p:spPr>
          <a:xfrm flipV="1">
            <a:off x="14671675" y="6210300"/>
            <a:ext cx="1350645" cy="445135"/>
          </a:xfrm>
          <a:prstGeom prst="line">
            <a:avLst/>
          </a:prstGeom>
          <a:ln w="50800" cap="flat">
            <a:solidFill>
              <a:srgbClr val="8A1C1F"/>
            </a:solidFill>
            <a:prstDash val="solid"/>
            <a:headEnd type="oval" w="lg" len="lg"/>
            <a:tailEnd type="oval" w="lg" len="lg"/>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en-US" altLang="zh-CN" sz="5300">
                <a:solidFill>
                  <a:srgbClr val="100F0D"/>
                </a:solidFill>
                <a:ea typeface="思源黑体 1 Bold" panose="020B0800000000000000" charset="-122"/>
              </a:rPr>
              <a:t>F11 </a:t>
            </a:r>
            <a:r>
              <a:rPr lang="zh-CN" sz="5300">
                <a:solidFill>
                  <a:srgbClr val="100F0D"/>
                </a:solidFill>
                <a:ea typeface="思源黑体 1 Bold" panose="020B0800000000000000" charset="-122"/>
              </a:rPr>
              <a:t>全屏</a:t>
            </a:r>
            <a:endParaRPr lang="zh-CN" sz="5300">
              <a:solidFill>
                <a:srgbClr val="100F0D"/>
              </a:solidFill>
              <a:ea typeface="思源黑体 1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descr="E:/下载/游戏界面-全屏.gif游戏界面-全屏"/>
            <p:cNvPicPr>
              <a:picLocks noChangeAspect="1"/>
            </p:cNvPicPr>
            <p:nvPr/>
          </p:nvPicPr>
          <p:blipFill>
            <a:blip r:embed="rId7"/>
            <a:srcRect l="862" t="5" r="862" b="-5"/>
            <a:stretch>
              <a:fillRect/>
            </a:stretch>
          </p:blipFill>
          <p:spPr>
            <a:xfrm>
              <a:off x="5760" y="3574"/>
              <a:ext cx="17075" cy="9572"/>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游戏界面</a:t>
            </a:r>
            <a:r>
              <a:rPr lang="en-US" altLang="zh-CN" sz="5300">
                <a:solidFill>
                  <a:srgbClr val="100F0D"/>
                </a:solidFill>
                <a:ea typeface="思源黑体 1 Bold" panose="020B0800000000000000" charset="-122"/>
              </a:rPr>
              <a:t>-</a:t>
            </a:r>
            <a:r>
              <a:rPr lang="zh-CN" altLang="en-US" sz="5300">
                <a:solidFill>
                  <a:srgbClr val="100F0D"/>
                </a:solidFill>
                <a:ea typeface="思源黑体 1 Bold" panose="020B0800000000000000" charset="-122"/>
              </a:rPr>
              <a:t>胜利</a:t>
            </a:r>
            <a:endParaRPr lang="zh-CN" altLang="en-US" sz="5300">
              <a:solidFill>
                <a:srgbClr val="100F0D"/>
              </a:solidFill>
              <a:ea typeface="思源黑体 1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descr="E:/下载/胜利界面.gif胜利界面"/>
            <p:cNvPicPr>
              <a:picLocks noChangeAspect="1"/>
            </p:cNvPicPr>
            <p:nvPr/>
          </p:nvPicPr>
          <p:blipFill>
            <a:blip r:embed="rId7"/>
            <a:srcRect l="862" t="5" r="862" b="-5"/>
            <a:stretch>
              <a:fillRect/>
            </a:stretch>
          </p:blipFill>
          <p:spPr>
            <a:xfrm>
              <a:off x="5760" y="3574"/>
              <a:ext cx="17075" cy="9572"/>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管理迷宫界面</a:t>
            </a:r>
            <a:endParaRPr lang="zh-CN" altLang="en-US" sz="5300">
              <a:solidFill>
                <a:srgbClr val="100F0D"/>
              </a:solidFill>
              <a:ea typeface="思源黑体 1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descr="E:/下载/27f49ddd-71f7-406c-9d6e-40ba877406f6.png27f49ddd-71f7-406c-9d6e-40ba877406f6"/>
            <p:cNvPicPr>
              <a:picLocks noChangeAspect="1"/>
            </p:cNvPicPr>
            <p:nvPr/>
          </p:nvPicPr>
          <p:blipFill>
            <a:blip r:embed="rId7"/>
            <a:srcRect l="1071" t="-5" r="1071" b="5"/>
            <a:stretch>
              <a:fillRect/>
            </a:stretch>
          </p:blipFill>
          <p:spPr>
            <a:xfrm>
              <a:off x="5760" y="3574"/>
              <a:ext cx="17075" cy="9572"/>
            </a:xfrm>
            <a:prstGeom prst="rect">
              <a:avLst/>
            </a:prstGeom>
          </p:spPr>
        </p:pic>
      </p:grpSp>
      <p:sp>
        <p:nvSpPr>
          <p:cNvPr id="27" name="TextBox 19"/>
          <p:cNvSpPr txBox="1"/>
          <p:nvPr/>
        </p:nvSpPr>
        <p:spPr>
          <a:xfrm>
            <a:off x="16022320" y="2865120"/>
            <a:ext cx="2005330" cy="1120775"/>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迷宫名称</a:t>
            </a:r>
            <a:endParaRPr lang="zh-CN" altLang="en-US" sz="2800" b="1">
              <a:solidFill>
                <a:srgbClr val="1E1E1E"/>
              </a:solidFill>
              <a:ea typeface="思源黑体 2 Bold" panose="020B0800000000000000" charset="-122"/>
            </a:endParaRPr>
          </a:p>
          <a:p>
            <a:pPr algn="l">
              <a:lnSpc>
                <a:spcPts val="4370"/>
              </a:lnSpc>
            </a:pPr>
            <a:r>
              <a:rPr lang="zh-CN" altLang="en-US" sz="2800" b="1">
                <a:solidFill>
                  <a:srgbClr val="1E1E1E"/>
                </a:solidFill>
                <a:ea typeface="思源黑体 2 Bold" panose="020B0800000000000000" charset="-122"/>
              </a:rPr>
              <a:t>点击可修改</a:t>
            </a:r>
            <a:endParaRPr lang="zh-CN" altLang="en-US" sz="2800" b="1">
              <a:solidFill>
                <a:srgbClr val="1E1E1E"/>
              </a:solidFill>
              <a:ea typeface="思源黑体 2 Bold" panose="020B0800000000000000" charset="-122"/>
            </a:endParaRPr>
          </a:p>
        </p:txBody>
      </p:sp>
      <p:sp>
        <p:nvSpPr>
          <p:cNvPr id="28" name="AutoShape 32"/>
          <p:cNvSpPr/>
          <p:nvPr>
            <p:custDataLst>
              <p:tags r:id="rId8"/>
            </p:custDataLst>
          </p:nvPr>
        </p:nvSpPr>
        <p:spPr>
          <a:xfrm flipV="1">
            <a:off x="14698980" y="3478530"/>
            <a:ext cx="1050925" cy="408940"/>
          </a:xfrm>
          <a:prstGeom prst="line">
            <a:avLst/>
          </a:prstGeom>
          <a:ln w="50800" cap="flat">
            <a:solidFill>
              <a:srgbClr val="8A1C1F"/>
            </a:solidFill>
            <a:prstDash val="solid"/>
            <a:headEnd type="oval" w="lg" len="lg"/>
            <a:tailEnd type="oval" w="lg" len="lg"/>
          </a:ln>
        </p:spPr>
      </p:sp>
      <p:sp>
        <p:nvSpPr>
          <p:cNvPr id="6" name="TextBox 19"/>
          <p:cNvSpPr txBox="1"/>
          <p:nvPr/>
        </p:nvSpPr>
        <p:spPr>
          <a:xfrm>
            <a:off x="15996920" y="41351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选择迷宫</a:t>
            </a:r>
            <a:endParaRPr lang="zh-CN" altLang="en-US" sz="2800" b="1">
              <a:solidFill>
                <a:srgbClr val="1E1E1E"/>
              </a:solidFill>
              <a:ea typeface="思源黑体 2 Bold" panose="020B0800000000000000" charset="-122"/>
            </a:endParaRPr>
          </a:p>
        </p:txBody>
      </p:sp>
      <p:sp>
        <p:nvSpPr>
          <p:cNvPr id="7" name="AutoShape 32"/>
          <p:cNvSpPr/>
          <p:nvPr>
            <p:custDataLst>
              <p:tags r:id="rId9"/>
            </p:custDataLst>
          </p:nvPr>
        </p:nvSpPr>
        <p:spPr>
          <a:xfrm flipV="1">
            <a:off x="14577695" y="4507230"/>
            <a:ext cx="1146810" cy="345440"/>
          </a:xfrm>
          <a:prstGeom prst="line">
            <a:avLst/>
          </a:prstGeom>
          <a:ln w="50800" cap="flat">
            <a:solidFill>
              <a:srgbClr val="8A1C1F"/>
            </a:solidFill>
            <a:prstDash val="solid"/>
            <a:headEnd type="oval" w="lg" len="lg"/>
            <a:tailEnd type="oval" w="lg" len="lg"/>
          </a:ln>
        </p:spPr>
      </p:sp>
      <p:sp>
        <p:nvSpPr>
          <p:cNvPr id="8" name="TextBox 19"/>
          <p:cNvSpPr txBox="1"/>
          <p:nvPr/>
        </p:nvSpPr>
        <p:spPr>
          <a:xfrm>
            <a:off x="15971520" y="5024120"/>
            <a:ext cx="2005330" cy="861695"/>
          </a:xfrm>
          <a:prstGeom prst="rect">
            <a:avLst/>
          </a:prstGeom>
        </p:spPr>
        <p:txBody>
          <a:bodyPr wrap="square" lIns="0" tIns="0" rIns="0" bIns="0" rtlCol="0" anchor="t">
            <a:spAutoFit/>
          </a:bodyPr>
          <a:p>
            <a:pPr algn="l">
              <a:lnSpc>
                <a:spcPct val="100000"/>
              </a:lnSpc>
            </a:pPr>
            <a:r>
              <a:rPr lang="zh-CN" altLang="en-US" sz="2800" b="1">
                <a:solidFill>
                  <a:srgbClr val="1E1E1E"/>
                </a:solidFill>
                <a:ea typeface="思源黑体 2 Bold" panose="020B0800000000000000" charset="-122"/>
              </a:rPr>
              <a:t>新建（空白）迷宫</a:t>
            </a:r>
            <a:endParaRPr lang="zh-CN" altLang="en-US" sz="2800" b="1">
              <a:solidFill>
                <a:srgbClr val="1E1E1E"/>
              </a:solidFill>
              <a:ea typeface="思源黑体 2 Bold" panose="020B0800000000000000" charset="-122"/>
            </a:endParaRPr>
          </a:p>
        </p:txBody>
      </p:sp>
      <p:sp>
        <p:nvSpPr>
          <p:cNvPr id="14" name="AutoShape 32"/>
          <p:cNvSpPr/>
          <p:nvPr>
            <p:custDataLst>
              <p:tags r:id="rId10"/>
            </p:custDataLst>
          </p:nvPr>
        </p:nvSpPr>
        <p:spPr>
          <a:xfrm flipV="1">
            <a:off x="14648180" y="5567680"/>
            <a:ext cx="1050925" cy="173990"/>
          </a:xfrm>
          <a:prstGeom prst="line">
            <a:avLst/>
          </a:prstGeom>
          <a:ln w="50800" cap="flat">
            <a:solidFill>
              <a:srgbClr val="8A1C1F"/>
            </a:solidFill>
            <a:prstDash val="solid"/>
            <a:headEnd type="oval" w="lg" len="lg"/>
            <a:tailEnd type="oval" w="lg" len="lg"/>
          </a:ln>
        </p:spPr>
      </p:sp>
      <p:sp>
        <p:nvSpPr>
          <p:cNvPr id="18" name="TextBox 19"/>
          <p:cNvSpPr txBox="1"/>
          <p:nvPr/>
        </p:nvSpPr>
        <p:spPr>
          <a:xfrm>
            <a:off x="16022320" y="59893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编辑迷宫</a:t>
            </a:r>
            <a:endParaRPr lang="zh-CN" altLang="en-US" sz="2800" b="1">
              <a:solidFill>
                <a:srgbClr val="1E1E1E"/>
              </a:solidFill>
              <a:ea typeface="思源黑体 2 Bold" panose="020B0800000000000000" charset="-122"/>
            </a:endParaRPr>
          </a:p>
        </p:txBody>
      </p:sp>
      <p:sp>
        <p:nvSpPr>
          <p:cNvPr id="19" name="AutoShape 32"/>
          <p:cNvSpPr/>
          <p:nvPr>
            <p:custDataLst>
              <p:tags r:id="rId11"/>
            </p:custDataLst>
          </p:nvPr>
        </p:nvSpPr>
        <p:spPr>
          <a:xfrm flipV="1">
            <a:off x="14577695" y="6361430"/>
            <a:ext cx="1172210" cy="345440"/>
          </a:xfrm>
          <a:prstGeom prst="line">
            <a:avLst/>
          </a:prstGeom>
          <a:ln w="50800" cap="flat">
            <a:solidFill>
              <a:srgbClr val="8A1C1F"/>
            </a:solidFill>
            <a:prstDash val="solid"/>
            <a:headEnd type="oval" w="lg" len="lg"/>
            <a:tailEnd type="oval" w="lg" len="lg"/>
          </a:ln>
        </p:spPr>
      </p:sp>
      <p:sp>
        <p:nvSpPr>
          <p:cNvPr id="22" name="TextBox 19"/>
          <p:cNvSpPr txBox="1"/>
          <p:nvPr/>
        </p:nvSpPr>
        <p:spPr>
          <a:xfrm>
            <a:off x="16073120" y="68783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删除迷宫</a:t>
            </a:r>
            <a:endParaRPr lang="zh-CN" altLang="en-US" sz="2800" b="1">
              <a:solidFill>
                <a:srgbClr val="1E1E1E"/>
              </a:solidFill>
              <a:ea typeface="思源黑体 2 Bold" panose="020B0800000000000000" charset="-122"/>
            </a:endParaRPr>
          </a:p>
        </p:txBody>
      </p:sp>
      <p:sp>
        <p:nvSpPr>
          <p:cNvPr id="23" name="AutoShape 32"/>
          <p:cNvSpPr/>
          <p:nvPr>
            <p:custDataLst>
              <p:tags r:id="rId12"/>
            </p:custDataLst>
          </p:nvPr>
        </p:nvSpPr>
        <p:spPr>
          <a:xfrm flipV="1">
            <a:off x="14671040" y="7326630"/>
            <a:ext cx="1129665" cy="269240"/>
          </a:xfrm>
          <a:prstGeom prst="line">
            <a:avLst/>
          </a:prstGeom>
          <a:ln w="50800" cap="flat">
            <a:solidFill>
              <a:srgbClr val="8A1C1F"/>
            </a:solidFill>
            <a:prstDash val="solid"/>
            <a:headEnd type="oval" w="lg" len="lg"/>
            <a:tailEnd type="oval" w="lg" len="lg"/>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编辑迷宫界面</a:t>
            </a:r>
            <a:endParaRPr lang="zh-CN" altLang="en-US" sz="5300">
              <a:solidFill>
                <a:srgbClr val="100F0D"/>
              </a:solidFill>
              <a:ea typeface="思源黑体 1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descr="E:/下载/编辑迷宫.gif编辑迷宫"/>
            <p:cNvPicPr>
              <a:picLocks noChangeAspect="1"/>
            </p:cNvPicPr>
            <p:nvPr/>
          </p:nvPicPr>
          <p:blipFill>
            <a:blip r:embed="rId7"/>
            <a:srcRect l="862" t="5" r="862" b="-5"/>
            <a:stretch>
              <a:fillRect/>
            </a:stretch>
          </p:blipFill>
          <p:spPr>
            <a:xfrm>
              <a:off x="5760" y="3574"/>
              <a:ext cx="17075" cy="9572"/>
            </a:xfrm>
            <a:prstGeom prst="rect">
              <a:avLst/>
            </a:prstGeom>
          </p:spPr>
        </p:pic>
      </p:grpSp>
      <p:sp>
        <p:nvSpPr>
          <p:cNvPr id="22" name="TextBox 19"/>
          <p:cNvSpPr txBox="1"/>
          <p:nvPr/>
        </p:nvSpPr>
        <p:spPr>
          <a:xfrm>
            <a:off x="16073120" y="68783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放弃修改</a:t>
            </a:r>
            <a:endParaRPr lang="zh-CN" altLang="en-US" sz="2800" b="1">
              <a:solidFill>
                <a:srgbClr val="1E1E1E"/>
              </a:solidFill>
              <a:ea typeface="思源黑体 2 Bold" panose="020B0800000000000000" charset="-122"/>
            </a:endParaRPr>
          </a:p>
        </p:txBody>
      </p:sp>
      <p:sp>
        <p:nvSpPr>
          <p:cNvPr id="23" name="AutoShape 32"/>
          <p:cNvSpPr/>
          <p:nvPr>
            <p:custDataLst>
              <p:tags r:id="rId8"/>
            </p:custDataLst>
          </p:nvPr>
        </p:nvSpPr>
        <p:spPr>
          <a:xfrm flipV="1">
            <a:off x="14671040" y="7250430"/>
            <a:ext cx="1129665" cy="345440"/>
          </a:xfrm>
          <a:prstGeom prst="line">
            <a:avLst/>
          </a:prstGeom>
          <a:ln w="50800" cap="flat">
            <a:solidFill>
              <a:srgbClr val="8A1C1F"/>
            </a:solidFill>
            <a:prstDash val="solid"/>
            <a:headEnd type="oval" w="lg" len="lg"/>
            <a:tailEnd type="oval" w="lg" len="lg"/>
          </a:ln>
        </p:spPr>
      </p:sp>
      <p:sp>
        <p:nvSpPr>
          <p:cNvPr id="6" name="TextBox 19"/>
          <p:cNvSpPr txBox="1"/>
          <p:nvPr/>
        </p:nvSpPr>
        <p:spPr>
          <a:xfrm>
            <a:off x="16047720" y="60147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保存修改</a:t>
            </a:r>
            <a:endParaRPr lang="zh-CN" altLang="en-US" sz="2800" b="1">
              <a:solidFill>
                <a:srgbClr val="1E1E1E"/>
              </a:solidFill>
              <a:ea typeface="思源黑体 2 Bold" panose="020B0800000000000000" charset="-122"/>
            </a:endParaRPr>
          </a:p>
        </p:txBody>
      </p:sp>
      <p:sp>
        <p:nvSpPr>
          <p:cNvPr id="7" name="AutoShape 32"/>
          <p:cNvSpPr/>
          <p:nvPr>
            <p:custDataLst>
              <p:tags r:id="rId9"/>
            </p:custDataLst>
          </p:nvPr>
        </p:nvSpPr>
        <p:spPr>
          <a:xfrm flipV="1">
            <a:off x="14780895" y="6367780"/>
            <a:ext cx="994410" cy="364490"/>
          </a:xfrm>
          <a:prstGeom prst="line">
            <a:avLst/>
          </a:prstGeom>
          <a:ln w="50800" cap="flat">
            <a:solidFill>
              <a:srgbClr val="8A1C1F"/>
            </a:solidFill>
            <a:prstDash val="solid"/>
            <a:headEnd type="oval" w="lg" len="lg"/>
            <a:tailEnd type="oval" w="lg" len="lg"/>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查看最短路界面</a:t>
            </a:r>
            <a:endParaRPr lang="zh-CN" altLang="en-US" sz="5300">
              <a:solidFill>
                <a:srgbClr val="100F0D"/>
              </a:solidFill>
              <a:ea typeface="思源黑体 1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descr="E:/下载/最短路.png最短路"/>
            <p:cNvPicPr>
              <a:picLocks noChangeAspect="1"/>
            </p:cNvPicPr>
            <p:nvPr/>
          </p:nvPicPr>
          <p:blipFill>
            <a:blip r:embed="rId7"/>
            <a:srcRect l="1071" t="-5" r="1071" b="5"/>
            <a:stretch>
              <a:fillRect/>
            </a:stretch>
          </p:blipFill>
          <p:spPr>
            <a:xfrm>
              <a:off x="5760" y="3574"/>
              <a:ext cx="17075" cy="9572"/>
            </a:xfrm>
            <a:prstGeom prst="rect">
              <a:avLst/>
            </a:prstGeom>
          </p:spPr>
        </p:pic>
      </p:grpSp>
      <p:sp>
        <p:nvSpPr>
          <p:cNvPr id="22" name="TextBox 19"/>
          <p:cNvSpPr txBox="1"/>
          <p:nvPr>
            <p:custDataLst>
              <p:tags r:id="rId8"/>
            </p:custDataLst>
          </p:nvPr>
        </p:nvSpPr>
        <p:spPr>
          <a:xfrm>
            <a:off x="16073120" y="50495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所有路径</a:t>
            </a:r>
            <a:endParaRPr lang="zh-CN" altLang="en-US" sz="2800" b="1">
              <a:solidFill>
                <a:srgbClr val="1E1E1E"/>
              </a:solidFill>
              <a:ea typeface="思源黑体 2 Bold" panose="020B0800000000000000" charset="-122"/>
            </a:endParaRPr>
          </a:p>
        </p:txBody>
      </p:sp>
      <p:sp>
        <p:nvSpPr>
          <p:cNvPr id="23" name="AutoShape 32"/>
          <p:cNvSpPr/>
          <p:nvPr>
            <p:custDataLst>
              <p:tags r:id="rId9"/>
            </p:custDataLst>
          </p:nvPr>
        </p:nvSpPr>
        <p:spPr>
          <a:xfrm flipV="1">
            <a:off x="14615795" y="5345430"/>
            <a:ext cx="1184910" cy="421640"/>
          </a:xfrm>
          <a:prstGeom prst="line">
            <a:avLst/>
          </a:prstGeom>
          <a:ln w="50800" cap="flat">
            <a:solidFill>
              <a:srgbClr val="8A1C1F"/>
            </a:solidFill>
            <a:prstDash val="solid"/>
            <a:headEnd type="oval" w="lg" len="lg"/>
            <a:tailEnd type="oval" w="lg" len="lg"/>
          </a:ln>
        </p:spPr>
      </p:sp>
      <p:sp>
        <p:nvSpPr>
          <p:cNvPr id="6" name="TextBox 19"/>
          <p:cNvSpPr txBox="1"/>
          <p:nvPr>
            <p:custDataLst>
              <p:tags r:id="rId10"/>
            </p:custDataLst>
          </p:nvPr>
        </p:nvSpPr>
        <p:spPr>
          <a:xfrm>
            <a:off x="16047720" y="41859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最短路径</a:t>
            </a:r>
            <a:endParaRPr lang="zh-CN" altLang="en-US" sz="2800" b="1">
              <a:solidFill>
                <a:srgbClr val="1E1E1E"/>
              </a:solidFill>
              <a:ea typeface="思源黑体 2 Bold" panose="020B0800000000000000" charset="-122"/>
            </a:endParaRPr>
          </a:p>
        </p:txBody>
      </p:sp>
      <p:sp>
        <p:nvSpPr>
          <p:cNvPr id="7" name="AutoShape 32"/>
          <p:cNvSpPr/>
          <p:nvPr>
            <p:custDataLst>
              <p:tags r:id="rId11"/>
            </p:custDataLst>
          </p:nvPr>
        </p:nvSpPr>
        <p:spPr>
          <a:xfrm flipV="1">
            <a:off x="14671040" y="4464050"/>
            <a:ext cx="1104265" cy="439420"/>
          </a:xfrm>
          <a:prstGeom prst="line">
            <a:avLst/>
          </a:prstGeom>
          <a:ln w="50800" cap="flat">
            <a:solidFill>
              <a:srgbClr val="8A1C1F"/>
            </a:solidFill>
            <a:prstDash val="solid"/>
            <a:headEnd type="oval" w="lg" len="lg"/>
            <a:tailEnd type="oval" w="lg" len="lg"/>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查看所有路径界面</a:t>
            </a:r>
            <a:endParaRPr lang="zh-CN" altLang="en-US" sz="5300">
              <a:solidFill>
                <a:srgbClr val="100F0D"/>
              </a:solidFill>
              <a:ea typeface="思源黑体 1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descr="E:/下载/所有路径.gif所有路径"/>
            <p:cNvPicPr>
              <a:picLocks noChangeAspect="1"/>
            </p:cNvPicPr>
            <p:nvPr/>
          </p:nvPicPr>
          <p:blipFill>
            <a:blip r:embed="rId7"/>
            <a:srcRect l="862" t="5" r="862" b="-5"/>
            <a:stretch>
              <a:fillRect/>
            </a:stretch>
          </p:blipFill>
          <p:spPr>
            <a:xfrm>
              <a:off x="5760" y="3574"/>
              <a:ext cx="17075" cy="9572"/>
            </a:xfrm>
            <a:prstGeom prst="rect">
              <a:avLst/>
            </a:prstGeom>
          </p:spPr>
        </p:pic>
      </p:grpSp>
      <p:sp>
        <p:nvSpPr>
          <p:cNvPr id="22" name="TextBox 19"/>
          <p:cNvSpPr txBox="1"/>
          <p:nvPr>
            <p:custDataLst>
              <p:tags r:id="rId8"/>
            </p:custDataLst>
          </p:nvPr>
        </p:nvSpPr>
        <p:spPr>
          <a:xfrm>
            <a:off x="16073120" y="58877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下一条路径</a:t>
            </a:r>
            <a:endParaRPr lang="zh-CN" altLang="en-US" sz="2800" b="1">
              <a:solidFill>
                <a:srgbClr val="1E1E1E"/>
              </a:solidFill>
              <a:ea typeface="思源黑体 2 Bold" panose="020B0800000000000000" charset="-122"/>
            </a:endParaRPr>
          </a:p>
        </p:txBody>
      </p:sp>
      <p:sp>
        <p:nvSpPr>
          <p:cNvPr id="23" name="AutoShape 32"/>
          <p:cNvSpPr/>
          <p:nvPr>
            <p:custDataLst>
              <p:tags r:id="rId9"/>
            </p:custDataLst>
          </p:nvPr>
        </p:nvSpPr>
        <p:spPr>
          <a:xfrm flipV="1">
            <a:off x="14615795" y="6177915"/>
            <a:ext cx="1184910" cy="452120"/>
          </a:xfrm>
          <a:prstGeom prst="line">
            <a:avLst/>
          </a:prstGeom>
          <a:ln w="50800" cap="flat">
            <a:solidFill>
              <a:srgbClr val="8A1C1F"/>
            </a:solidFill>
            <a:prstDash val="solid"/>
            <a:headEnd type="oval" w="lg" len="lg"/>
            <a:tailEnd type="oval" w="lg" len="lg"/>
          </a:ln>
        </p:spPr>
      </p:sp>
      <p:sp>
        <p:nvSpPr>
          <p:cNvPr id="6" name="TextBox 19"/>
          <p:cNvSpPr txBox="1"/>
          <p:nvPr>
            <p:custDataLst>
              <p:tags r:id="rId10"/>
            </p:custDataLst>
          </p:nvPr>
        </p:nvSpPr>
        <p:spPr>
          <a:xfrm>
            <a:off x="16047720" y="31953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计数器</a:t>
            </a:r>
            <a:endParaRPr lang="zh-CN" altLang="en-US" sz="2800" b="1">
              <a:solidFill>
                <a:srgbClr val="1E1E1E"/>
              </a:solidFill>
              <a:ea typeface="思源黑体 2 Bold" panose="020B0800000000000000" charset="-122"/>
            </a:endParaRPr>
          </a:p>
        </p:txBody>
      </p:sp>
      <p:sp>
        <p:nvSpPr>
          <p:cNvPr id="7" name="AutoShape 32"/>
          <p:cNvSpPr/>
          <p:nvPr>
            <p:custDataLst>
              <p:tags r:id="rId11"/>
            </p:custDataLst>
          </p:nvPr>
        </p:nvSpPr>
        <p:spPr>
          <a:xfrm flipV="1">
            <a:off x="14724380" y="3485515"/>
            <a:ext cx="1050925" cy="269875"/>
          </a:xfrm>
          <a:prstGeom prst="line">
            <a:avLst/>
          </a:prstGeom>
          <a:ln w="50800" cap="flat">
            <a:solidFill>
              <a:srgbClr val="8A1C1F"/>
            </a:solidFill>
            <a:prstDash val="solid"/>
            <a:headEnd type="oval" w="lg" len="lg"/>
            <a:tailEnd type="oval" w="lg" len="lg"/>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退出游戏界面</a:t>
            </a:r>
            <a:endParaRPr lang="zh-CN" altLang="en-US" sz="5300">
              <a:solidFill>
                <a:srgbClr val="100F0D"/>
              </a:solidFill>
              <a:ea typeface="思源黑体 1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descr="E:/下载/退出游戏.png退出游戏"/>
            <p:cNvPicPr>
              <a:picLocks noChangeAspect="1"/>
            </p:cNvPicPr>
            <p:nvPr/>
          </p:nvPicPr>
          <p:blipFill>
            <a:blip r:embed="rId7"/>
            <a:srcRect l="1097" r="1097"/>
            <a:stretch>
              <a:fillRect/>
            </a:stretch>
          </p:blipFill>
          <p:spPr>
            <a:xfrm>
              <a:off x="5760" y="3574"/>
              <a:ext cx="17075" cy="9572"/>
            </a:xfrm>
            <a:prstGeom prst="rect">
              <a:avLst/>
            </a:prstGeom>
          </p:spPr>
        </p:pic>
      </p:grpSp>
      <p:sp>
        <p:nvSpPr>
          <p:cNvPr id="22" name="TextBox 19"/>
          <p:cNvSpPr txBox="1"/>
          <p:nvPr>
            <p:custDataLst>
              <p:tags r:id="rId8"/>
            </p:custDataLst>
          </p:nvPr>
        </p:nvSpPr>
        <p:spPr>
          <a:xfrm>
            <a:off x="1191260" y="3848100"/>
            <a:ext cx="1682115"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确认退出</a:t>
            </a:r>
            <a:endParaRPr lang="zh-CN" altLang="en-US" sz="2800" b="1">
              <a:solidFill>
                <a:srgbClr val="1E1E1E"/>
              </a:solidFill>
              <a:ea typeface="思源黑体 2 Bold" panose="020B0800000000000000" charset="-122"/>
            </a:endParaRPr>
          </a:p>
        </p:txBody>
      </p:sp>
      <p:sp>
        <p:nvSpPr>
          <p:cNvPr id="23" name="AutoShape 32"/>
          <p:cNvSpPr/>
          <p:nvPr>
            <p:custDataLst>
              <p:tags r:id="rId9"/>
            </p:custDataLst>
          </p:nvPr>
        </p:nvSpPr>
        <p:spPr>
          <a:xfrm>
            <a:off x="2983865" y="4125595"/>
            <a:ext cx="5897245" cy="1781810"/>
          </a:xfrm>
          <a:prstGeom prst="line">
            <a:avLst/>
          </a:prstGeom>
          <a:ln w="50800" cap="flat">
            <a:solidFill>
              <a:srgbClr val="8A1C1F"/>
            </a:solidFill>
            <a:prstDash val="solid"/>
            <a:headEnd type="oval" w="lg" len="lg"/>
            <a:tailEnd type="oval" w="lg" len="lg"/>
          </a:ln>
        </p:spPr>
      </p:sp>
      <p:sp>
        <p:nvSpPr>
          <p:cNvPr id="6" name="TextBox 19"/>
          <p:cNvSpPr txBox="1"/>
          <p:nvPr>
            <p:custDataLst>
              <p:tags r:id="rId10"/>
            </p:custDataLst>
          </p:nvPr>
        </p:nvSpPr>
        <p:spPr>
          <a:xfrm>
            <a:off x="16047720" y="319532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取消退出</a:t>
            </a:r>
            <a:endParaRPr lang="zh-CN" altLang="en-US" sz="2800" b="1">
              <a:solidFill>
                <a:srgbClr val="1E1E1E"/>
              </a:solidFill>
              <a:ea typeface="思源黑体 2 Bold" panose="020B0800000000000000" charset="-122"/>
            </a:endParaRPr>
          </a:p>
        </p:txBody>
      </p:sp>
      <p:sp>
        <p:nvSpPr>
          <p:cNvPr id="7" name="AutoShape 32"/>
          <p:cNvSpPr/>
          <p:nvPr>
            <p:custDataLst>
              <p:tags r:id="rId11"/>
            </p:custDataLst>
          </p:nvPr>
        </p:nvSpPr>
        <p:spPr>
          <a:xfrm flipV="1">
            <a:off x="10221595" y="3485515"/>
            <a:ext cx="5553710" cy="2421890"/>
          </a:xfrm>
          <a:prstGeom prst="line">
            <a:avLst/>
          </a:prstGeom>
          <a:ln w="50800" cap="flat">
            <a:solidFill>
              <a:srgbClr val="8A1C1F"/>
            </a:solidFill>
            <a:prstDash val="solid"/>
            <a:headEnd type="oval" w="lg" len="lg"/>
            <a:tailEnd type="oval" w="lg" len="lg"/>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93339" y="1710624"/>
            <a:ext cx="13951830" cy="9869628"/>
          </a:xfrm>
          <a:custGeom>
            <a:avLst/>
            <a:gdLst/>
            <a:ahLst/>
            <a:cxnLst/>
            <a:rect l="l" t="t" r="r" b="b"/>
            <a:pathLst>
              <a:path w="13951830" h="9869628">
                <a:moveTo>
                  <a:pt x="0" y="0"/>
                </a:moveTo>
                <a:lnTo>
                  <a:pt x="13951830" y="0"/>
                </a:lnTo>
                <a:lnTo>
                  <a:pt x="13951830" y="9869628"/>
                </a:lnTo>
                <a:lnTo>
                  <a:pt x="0" y="9869628"/>
                </a:lnTo>
                <a:lnTo>
                  <a:pt x="0" y="0"/>
                </a:lnTo>
                <a:close/>
              </a:path>
            </a:pathLst>
          </a:custGeom>
          <a:blipFill>
            <a:blip r:embed="rId1">
              <a:alphaModFix amt="17000"/>
            </a:blip>
            <a:stretch>
              <a:fillRect/>
            </a:stretch>
          </a:blipFill>
        </p:spPr>
      </p:sp>
      <p:sp>
        <p:nvSpPr>
          <p:cNvPr id="3" name="Freeform 3"/>
          <p:cNvSpPr/>
          <p:nvPr/>
        </p:nvSpPr>
        <p:spPr>
          <a:xfrm rot="-6878420">
            <a:off x="12447682" y="-1481817"/>
            <a:ext cx="6881426" cy="6098664"/>
          </a:xfrm>
          <a:custGeom>
            <a:avLst/>
            <a:gdLst/>
            <a:ahLst/>
            <a:cxnLst/>
            <a:rect l="l" t="t" r="r" b="b"/>
            <a:pathLst>
              <a:path w="6881426" h="6098664">
                <a:moveTo>
                  <a:pt x="0" y="0"/>
                </a:moveTo>
                <a:lnTo>
                  <a:pt x="6881425" y="0"/>
                </a:lnTo>
                <a:lnTo>
                  <a:pt x="6881425" y="6098663"/>
                </a:lnTo>
                <a:lnTo>
                  <a:pt x="0" y="6098663"/>
                </a:lnTo>
                <a:lnTo>
                  <a:pt x="0" y="0"/>
                </a:lnTo>
                <a:close/>
              </a:path>
            </a:pathLst>
          </a:custGeom>
          <a:blipFill>
            <a:blip r:embed="rId2"/>
            <a:stretch>
              <a:fillRect/>
            </a:stretch>
          </a:blipFill>
        </p:spPr>
      </p:sp>
      <p:sp>
        <p:nvSpPr>
          <p:cNvPr id="4" name="Freeform 4"/>
          <p:cNvSpPr/>
          <p:nvPr/>
        </p:nvSpPr>
        <p:spPr>
          <a:xfrm rot="4898934">
            <a:off x="-1094383" y="5165935"/>
            <a:ext cx="6881426" cy="6098664"/>
          </a:xfrm>
          <a:custGeom>
            <a:avLst/>
            <a:gdLst/>
            <a:ahLst/>
            <a:cxnLst/>
            <a:rect l="l" t="t" r="r" b="b"/>
            <a:pathLst>
              <a:path w="6881426" h="6098664">
                <a:moveTo>
                  <a:pt x="0" y="0"/>
                </a:moveTo>
                <a:lnTo>
                  <a:pt x="6881426" y="0"/>
                </a:lnTo>
                <a:lnTo>
                  <a:pt x="6881426" y="6098664"/>
                </a:lnTo>
                <a:lnTo>
                  <a:pt x="0" y="6098664"/>
                </a:lnTo>
                <a:lnTo>
                  <a:pt x="0" y="0"/>
                </a:lnTo>
                <a:close/>
              </a:path>
            </a:pathLst>
          </a:custGeom>
          <a:blipFill>
            <a:blip r:embed="rId3"/>
            <a:stretch>
              <a:fillRect/>
            </a:stretch>
          </a:blipFill>
        </p:spPr>
      </p:sp>
      <p:sp>
        <p:nvSpPr>
          <p:cNvPr id="5" name="Freeform 5"/>
          <p:cNvSpPr/>
          <p:nvPr/>
        </p:nvSpPr>
        <p:spPr>
          <a:xfrm rot="-4141070">
            <a:off x="-1198530" y="8656296"/>
            <a:ext cx="6091574" cy="5847911"/>
          </a:xfrm>
          <a:custGeom>
            <a:avLst/>
            <a:gdLst/>
            <a:ahLst/>
            <a:cxnLst/>
            <a:rect l="l" t="t" r="r" b="b"/>
            <a:pathLst>
              <a:path w="6091574" h="5847911">
                <a:moveTo>
                  <a:pt x="0" y="0"/>
                </a:moveTo>
                <a:lnTo>
                  <a:pt x="6091574" y="0"/>
                </a:lnTo>
                <a:lnTo>
                  <a:pt x="6091574" y="5847912"/>
                </a:lnTo>
                <a:lnTo>
                  <a:pt x="0" y="5847912"/>
                </a:lnTo>
                <a:lnTo>
                  <a:pt x="0" y="0"/>
                </a:lnTo>
                <a:close/>
              </a:path>
            </a:pathLst>
          </a:custGeom>
          <a:blipFill>
            <a:blip r:embed="rId4"/>
            <a:stretch>
              <a:fillRect/>
            </a:stretch>
          </a:blipFill>
        </p:spPr>
      </p:sp>
      <p:sp>
        <p:nvSpPr>
          <p:cNvPr id="6" name="Freeform 6"/>
          <p:cNvSpPr/>
          <p:nvPr/>
        </p:nvSpPr>
        <p:spPr>
          <a:xfrm rot="-2584111">
            <a:off x="15805030" y="-359876"/>
            <a:ext cx="5778170" cy="5547043"/>
          </a:xfrm>
          <a:custGeom>
            <a:avLst/>
            <a:gdLst/>
            <a:ahLst/>
            <a:cxnLst/>
            <a:rect l="l" t="t" r="r" b="b"/>
            <a:pathLst>
              <a:path w="5778170" h="5547043">
                <a:moveTo>
                  <a:pt x="0" y="0"/>
                </a:moveTo>
                <a:lnTo>
                  <a:pt x="5778169" y="0"/>
                </a:lnTo>
                <a:lnTo>
                  <a:pt x="5778169" y="5547042"/>
                </a:lnTo>
                <a:lnTo>
                  <a:pt x="0" y="5547042"/>
                </a:lnTo>
                <a:lnTo>
                  <a:pt x="0" y="0"/>
                </a:lnTo>
                <a:close/>
              </a:path>
            </a:pathLst>
          </a:custGeom>
          <a:blipFill>
            <a:blip r:embed="rId5"/>
            <a:stretch>
              <a:fillRect/>
            </a:stretch>
          </a:blipFill>
        </p:spPr>
      </p:sp>
      <p:grpSp>
        <p:nvGrpSpPr>
          <p:cNvPr id="7" name="Group 7"/>
          <p:cNvGrpSpPr/>
          <p:nvPr/>
        </p:nvGrpSpPr>
        <p:grpSpPr>
          <a:xfrm>
            <a:off x="6309614" y="4892840"/>
            <a:ext cx="5668772" cy="524361"/>
            <a:chOff x="0" y="0"/>
            <a:chExt cx="1493010" cy="138103"/>
          </a:xfrm>
        </p:grpSpPr>
        <p:sp>
          <p:nvSpPr>
            <p:cNvPr id="8" name="Freeform 8"/>
            <p:cNvSpPr/>
            <p:nvPr/>
          </p:nvSpPr>
          <p:spPr>
            <a:xfrm>
              <a:off x="0" y="0"/>
              <a:ext cx="1493010" cy="138103"/>
            </a:xfrm>
            <a:custGeom>
              <a:avLst/>
              <a:gdLst/>
              <a:ahLst/>
              <a:cxnLst/>
              <a:rect l="l" t="t" r="r" b="b"/>
              <a:pathLst>
                <a:path w="1493010" h="138103">
                  <a:moveTo>
                    <a:pt x="19120" y="0"/>
                  </a:moveTo>
                  <a:lnTo>
                    <a:pt x="1473890" y="0"/>
                  </a:lnTo>
                  <a:cubicBezTo>
                    <a:pt x="1478961" y="0"/>
                    <a:pt x="1483824" y="2014"/>
                    <a:pt x="1487410" y="5600"/>
                  </a:cubicBezTo>
                  <a:cubicBezTo>
                    <a:pt x="1490996" y="9186"/>
                    <a:pt x="1493010" y="14049"/>
                    <a:pt x="1493010" y="19120"/>
                  </a:cubicBezTo>
                  <a:lnTo>
                    <a:pt x="1493010" y="118983"/>
                  </a:lnTo>
                  <a:cubicBezTo>
                    <a:pt x="1493010" y="124054"/>
                    <a:pt x="1490996" y="128918"/>
                    <a:pt x="1487410" y="132503"/>
                  </a:cubicBezTo>
                  <a:cubicBezTo>
                    <a:pt x="1483824" y="136089"/>
                    <a:pt x="1478961" y="138103"/>
                    <a:pt x="1473890" y="138103"/>
                  </a:cubicBezTo>
                  <a:lnTo>
                    <a:pt x="19120" y="138103"/>
                  </a:lnTo>
                  <a:cubicBezTo>
                    <a:pt x="14049" y="138103"/>
                    <a:pt x="9186" y="136089"/>
                    <a:pt x="5600" y="132503"/>
                  </a:cubicBezTo>
                  <a:cubicBezTo>
                    <a:pt x="2014" y="128918"/>
                    <a:pt x="0" y="124054"/>
                    <a:pt x="0" y="118983"/>
                  </a:cubicBezTo>
                  <a:lnTo>
                    <a:pt x="0" y="19120"/>
                  </a:lnTo>
                  <a:cubicBezTo>
                    <a:pt x="0" y="14049"/>
                    <a:pt x="2014" y="9186"/>
                    <a:pt x="5600" y="5600"/>
                  </a:cubicBezTo>
                  <a:cubicBezTo>
                    <a:pt x="9186" y="2014"/>
                    <a:pt x="14049" y="0"/>
                    <a:pt x="19120" y="0"/>
                  </a:cubicBezTo>
                  <a:close/>
                </a:path>
              </a:pathLst>
            </a:custGeom>
            <a:solidFill>
              <a:srgbClr val="8A1C1F"/>
            </a:solidFill>
          </p:spPr>
        </p:sp>
        <p:sp>
          <p:nvSpPr>
            <p:cNvPr id="9" name="TextBox 9"/>
            <p:cNvSpPr txBox="1"/>
            <p:nvPr/>
          </p:nvSpPr>
          <p:spPr>
            <a:xfrm>
              <a:off x="0" y="-47625"/>
              <a:ext cx="1493010" cy="185728"/>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rot="-6362093">
            <a:off x="13620228" y="8272003"/>
            <a:ext cx="6037016" cy="5795536"/>
          </a:xfrm>
          <a:custGeom>
            <a:avLst/>
            <a:gdLst/>
            <a:ahLst/>
            <a:cxnLst/>
            <a:rect l="l" t="t" r="r" b="b"/>
            <a:pathLst>
              <a:path w="6037016" h="5795536">
                <a:moveTo>
                  <a:pt x="0" y="0"/>
                </a:moveTo>
                <a:lnTo>
                  <a:pt x="6037016" y="0"/>
                </a:lnTo>
                <a:lnTo>
                  <a:pt x="6037016" y="5795536"/>
                </a:lnTo>
                <a:lnTo>
                  <a:pt x="0" y="5795536"/>
                </a:lnTo>
                <a:lnTo>
                  <a:pt x="0" y="0"/>
                </a:lnTo>
                <a:close/>
              </a:path>
            </a:pathLst>
          </a:custGeom>
          <a:blipFill>
            <a:blip r:embed="rId4"/>
            <a:stretch>
              <a:fillRect/>
            </a:stretch>
          </a:blipFill>
        </p:spPr>
      </p:sp>
      <p:sp>
        <p:nvSpPr>
          <p:cNvPr id="11" name="Freeform 11"/>
          <p:cNvSpPr/>
          <p:nvPr/>
        </p:nvSpPr>
        <p:spPr>
          <a:xfrm rot="-4313727">
            <a:off x="-1738731" y="-2975440"/>
            <a:ext cx="6124635" cy="5879649"/>
          </a:xfrm>
          <a:custGeom>
            <a:avLst/>
            <a:gdLst/>
            <a:ahLst/>
            <a:cxnLst/>
            <a:rect l="l" t="t" r="r" b="b"/>
            <a:pathLst>
              <a:path w="6124635" h="5879649">
                <a:moveTo>
                  <a:pt x="0" y="0"/>
                </a:moveTo>
                <a:lnTo>
                  <a:pt x="6124635" y="0"/>
                </a:lnTo>
                <a:lnTo>
                  <a:pt x="6124635" y="5879649"/>
                </a:lnTo>
                <a:lnTo>
                  <a:pt x="0" y="5879649"/>
                </a:lnTo>
                <a:lnTo>
                  <a:pt x="0" y="0"/>
                </a:lnTo>
                <a:close/>
              </a:path>
            </a:pathLst>
          </a:custGeom>
          <a:blipFill>
            <a:blip r:embed="rId4">
              <a:alphaModFix amt="65999"/>
            </a:blip>
            <a:stretch>
              <a:fillRect/>
            </a:stretch>
          </a:blipFill>
        </p:spPr>
      </p:sp>
      <p:sp>
        <p:nvSpPr>
          <p:cNvPr id="12" name="Freeform 12"/>
          <p:cNvSpPr/>
          <p:nvPr/>
        </p:nvSpPr>
        <p:spPr>
          <a:xfrm>
            <a:off x="6745733" y="1325074"/>
            <a:ext cx="4796534" cy="2463572"/>
          </a:xfrm>
          <a:custGeom>
            <a:avLst/>
            <a:gdLst/>
            <a:ahLst/>
            <a:cxnLst/>
            <a:rect l="l" t="t" r="r" b="b"/>
            <a:pathLst>
              <a:path w="4796534" h="2463572">
                <a:moveTo>
                  <a:pt x="0" y="0"/>
                </a:moveTo>
                <a:lnTo>
                  <a:pt x="4796534" y="0"/>
                </a:lnTo>
                <a:lnTo>
                  <a:pt x="4796534" y="2463572"/>
                </a:lnTo>
                <a:lnTo>
                  <a:pt x="0" y="2463572"/>
                </a:lnTo>
                <a:lnTo>
                  <a:pt x="0" y="0"/>
                </a:lnTo>
                <a:close/>
              </a:path>
            </a:pathLst>
          </a:custGeom>
          <a:blipFill>
            <a:blip r:embed="rId6"/>
            <a:stretch>
              <a:fillRect/>
            </a:stretch>
          </a:blipFill>
        </p:spPr>
      </p:sp>
      <p:sp>
        <p:nvSpPr>
          <p:cNvPr id="13" name="TextBox 13"/>
          <p:cNvSpPr txBox="1"/>
          <p:nvPr/>
        </p:nvSpPr>
        <p:spPr>
          <a:xfrm>
            <a:off x="6573524" y="4899203"/>
            <a:ext cx="5140952" cy="435610"/>
          </a:xfrm>
          <a:prstGeom prst="rect">
            <a:avLst/>
          </a:prstGeom>
        </p:spPr>
        <p:txBody>
          <a:bodyPr lIns="0" tIns="0" rIns="0" bIns="0" rtlCol="0" anchor="t">
            <a:spAutoFit/>
          </a:bodyPr>
          <a:lstStyle/>
          <a:p>
            <a:pPr algn="ctr">
              <a:lnSpc>
                <a:spcPts val="3400"/>
              </a:lnSpc>
            </a:pPr>
            <a:r>
              <a:rPr lang="en-US" sz="2250">
                <a:solidFill>
                  <a:srgbClr val="FFFFFF"/>
                </a:solidFill>
                <a:latin typeface="RoxboroughCF Light" panose="00000400000000000000"/>
              </a:rPr>
              <a:t>Data Structures and Algorithms</a:t>
            </a:r>
            <a:endParaRPr lang="en-US" sz="2250">
              <a:solidFill>
                <a:srgbClr val="FFFFFF"/>
              </a:solidFill>
              <a:latin typeface="RoxboroughCF Light" panose="00000400000000000000"/>
            </a:endParaRPr>
          </a:p>
        </p:txBody>
      </p:sp>
      <p:sp>
        <p:nvSpPr>
          <p:cNvPr id="14" name="TextBox 14"/>
          <p:cNvSpPr txBox="1"/>
          <p:nvPr/>
        </p:nvSpPr>
        <p:spPr>
          <a:xfrm>
            <a:off x="4753344" y="3327401"/>
            <a:ext cx="8781311" cy="1356360"/>
          </a:xfrm>
          <a:prstGeom prst="rect">
            <a:avLst/>
          </a:prstGeom>
        </p:spPr>
        <p:txBody>
          <a:bodyPr lIns="0" tIns="0" rIns="0" bIns="0" rtlCol="0" anchor="t">
            <a:spAutoFit/>
          </a:bodyPr>
          <a:lstStyle/>
          <a:p>
            <a:pPr marL="0" lvl="0" indent="0" algn="ctr">
              <a:lnSpc>
                <a:spcPts val="10580"/>
              </a:lnSpc>
              <a:spcBef>
                <a:spcPct val="0"/>
              </a:spcBef>
            </a:pPr>
            <a:r>
              <a:rPr lang="en-US" sz="8600">
                <a:solidFill>
                  <a:srgbClr val="1E1E1E"/>
                </a:solidFill>
                <a:ea typeface="思源黑体 1 Bold" panose="020B0800000000000000" charset="-122"/>
              </a:rPr>
              <a:t>数据结构与算法</a:t>
            </a:r>
            <a:endParaRPr lang="en-US" sz="8600">
              <a:solidFill>
                <a:srgbClr val="1E1E1E"/>
              </a:solidFill>
              <a:ea typeface="思源黑体 1 Bold" panose="020B0800000000000000" charset="-122"/>
            </a:endParaRPr>
          </a:p>
        </p:txBody>
      </p:sp>
      <p:sp>
        <p:nvSpPr>
          <p:cNvPr id="15" name="TextBox 15"/>
          <p:cNvSpPr txBox="1"/>
          <p:nvPr/>
        </p:nvSpPr>
        <p:spPr>
          <a:xfrm>
            <a:off x="5019380" y="5636276"/>
            <a:ext cx="8249240" cy="1226820"/>
          </a:xfrm>
          <a:prstGeom prst="rect">
            <a:avLst/>
          </a:prstGeom>
        </p:spPr>
        <p:txBody>
          <a:bodyPr lIns="0" tIns="0" rIns="0" bIns="0" rtlCol="0" anchor="t">
            <a:spAutoFit/>
          </a:bodyPr>
          <a:lstStyle/>
          <a:p>
            <a:pPr algn="ctr">
              <a:lnSpc>
                <a:spcPts val="3190"/>
              </a:lnSpc>
            </a:pPr>
            <a:r>
              <a:rPr lang="zh-CN" altLang="en-US" sz="1900" dirty="0">
                <a:solidFill>
                  <a:srgbClr val="1E1E1E"/>
                </a:solidFill>
                <a:ea typeface="思源黑体 2" panose="020B0500000000000000" charset="-122"/>
              </a:rPr>
              <a:t>本作品的数据结构与算法包括迷宫数据的表示与状态压缩，路径的表示与存储，优先队列（最大堆）的实现，</a:t>
            </a:r>
            <a:r>
              <a:rPr lang="en-US" altLang="zh-CN" sz="1900" dirty="0">
                <a:solidFill>
                  <a:srgbClr val="1E1E1E"/>
                </a:solidFill>
                <a:ea typeface="思源黑体 2" panose="020B0500000000000000" charset="-122"/>
              </a:rPr>
              <a:t>A*</a:t>
            </a:r>
            <a:r>
              <a:rPr lang="zh-CN" altLang="en-US" sz="1900" dirty="0">
                <a:solidFill>
                  <a:srgbClr val="1E1E1E"/>
                </a:solidFill>
                <a:ea typeface="思源黑体 2" panose="020B0500000000000000" charset="-122"/>
              </a:rPr>
              <a:t>搜索算法，</a:t>
            </a:r>
            <a:r>
              <a:rPr lang="en-US" altLang="zh-CN" sz="1900" dirty="0">
                <a:solidFill>
                  <a:srgbClr val="1E1E1E"/>
                </a:solidFill>
                <a:ea typeface="思源黑体 2" panose="020B0500000000000000" charset="-122"/>
              </a:rPr>
              <a:t>BFS</a:t>
            </a:r>
            <a:r>
              <a:rPr lang="zh-CN" altLang="en-US" sz="1900" dirty="0">
                <a:solidFill>
                  <a:srgbClr val="1E1E1E"/>
                </a:solidFill>
                <a:ea typeface="思源黑体 2" panose="020B0500000000000000" charset="-122"/>
              </a:rPr>
              <a:t>算法，自适应路径搜索算法，</a:t>
            </a:r>
            <a:r>
              <a:rPr lang="en-US" altLang="zh-CN" sz="1900" dirty="0">
                <a:solidFill>
                  <a:srgbClr val="1E1E1E"/>
                </a:solidFill>
                <a:ea typeface="思源黑体 2" panose="020B0500000000000000" charset="-122"/>
              </a:rPr>
              <a:t>DFS</a:t>
            </a:r>
            <a:r>
              <a:rPr lang="zh-CN" altLang="en-US" sz="1900" dirty="0">
                <a:solidFill>
                  <a:srgbClr val="1E1E1E"/>
                </a:solidFill>
                <a:ea typeface="思源黑体 2" panose="020B0500000000000000" charset="-122"/>
              </a:rPr>
              <a:t>算法，布莱恩·柯林汉算法等</a:t>
            </a:r>
            <a:endParaRPr lang="zh-CN" altLang="en-US" sz="1900" dirty="0">
              <a:solidFill>
                <a:srgbClr val="1E1E1E"/>
              </a:solidFill>
              <a:ea typeface="思源黑体 2" panose="020B0500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7" name="Group 7"/>
          <p:cNvGrpSpPr/>
          <p:nvPr/>
        </p:nvGrpSpPr>
        <p:grpSpPr>
          <a:xfrm>
            <a:off x="9509037" y="2336115"/>
            <a:ext cx="6724506" cy="67245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DDDC">
                <a:alpha val="34902"/>
              </a:srgbClr>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a:off x="10138951" y="2966029"/>
            <a:ext cx="5466016" cy="54660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10392576" y="3222089"/>
            <a:ext cx="4957427" cy="4952558"/>
            <a:chOff x="0" y="0"/>
            <a:chExt cx="5839098" cy="5833364"/>
          </a:xfrm>
        </p:grpSpPr>
        <p:sp>
          <p:nvSpPr>
            <p:cNvPr id="14" name="Freeform 14"/>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6"/>
              <a:stretch>
                <a:fillRect l="-24926" r="-24926"/>
              </a:stretch>
            </a:blipFill>
          </p:spPr>
        </p:sp>
      </p:grpSp>
      <p:grpSp>
        <p:nvGrpSpPr>
          <p:cNvPr id="15" name="Group 15"/>
          <p:cNvGrpSpPr/>
          <p:nvPr/>
        </p:nvGrpSpPr>
        <p:grpSpPr>
          <a:xfrm>
            <a:off x="2054457" y="7236757"/>
            <a:ext cx="4257202" cy="837796"/>
            <a:chOff x="0" y="0"/>
            <a:chExt cx="5676269" cy="1117061"/>
          </a:xfrm>
        </p:grpSpPr>
        <p:grpSp>
          <p:nvGrpSpPr>
            <p:cNvPr id="16" name="Group 16"/>
            <p:cNvGrpSpPr/>
            <p:nvPr/>
          </p:nvGrpSpPr>
          <p:grpSpPr>
            <a:xfrm>
              <a:off x="0" y="0"/>
              <a:ext cx="1111939" cy="1111939"/>
              <a:chOff x="0" y="0"/>
              <a:chExt cx="812800" cy="812800"/>
            </a:xfrm>
          </p:grpSpPr>
          <p:sp>
            <p:nvSpPr>
              <p:cNvPr id="17" name="Freeform 17"/>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8A1C1F"/>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a:off x="1522995" y="0"/>
              <a:ext cx="1111939" cy="1111939"/>
              <a:chOff x="0" y="0"/>
              <a:chExt cx="812800" cy="812800"/>
            </a:xfrm>
          </p:grpSpPr>
          <p:sp>
            <p:nvSpPr>
              <p:cNvPr id="20" name="Freeform 20"/>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EBCCCB"/>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22" name="Freeform 22"/>
            <p:cNvSpPr/>
            <p:nvPr/>
          </p:nvSpPr>
          <p:spPr>
            <a:xfrm>
              <a:off x="229557" y="294840"/>
              <a:ext cx="652825" cy="522260"/>
            </a:xfrm>
            <a:custGeom>
              <a:avLst/>
              <a:gdLst/>
              <a:ahLst/>
              <a:cxnLst/>
              <a:rect l="l" t="t" r="r" b="b"/>
              <a:pathLst>
                <a:path w="652825" h="522260">
                  <a:moveTo>
                    <a:pt x="0" y="0"/>
                  </a:moveTo>
                  <a:lnTo>
                    <a:pt x="652825" y="0"/>
                  </a:lnTo>
                  <a:lnTo>
                    <a:pt x="652825" y="522260"/>
                  </a:lnTo>
                  <a:lnTo>
                    <a:pt x="0" y="5222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745785" y="294840"/>
              <a:ext cx="666361" cy="522260"/>
            </a:xfrm>
            <a:custGeom>
              <a:avLst/>
              <a:gdLst/>
              <a:ahLst/>
              <a:cxnLst/>
              <a:rect l="l" t="t" r="r" b="b"/>
              <a:pathLst>
                <a:path w="666361" h="522260">
                  <a:moveTo>
                    <a:pt x="0" y="0"/>
                  </a:moveTo>
                  <a:lnTo>
                    <a:pt x="666360" y="0"/>
                  </a:lnTo>
                  <a:lnTo>
                    <a:pt x="666360" y="522260"/>
                  </a:lnTo>
                  <a:lnTo>
                    <a:pt x="0" y="5222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4" name="Group 24"/>
            <p:cNvGrpSpPr/>
            <p:nvPr/>
          </p:nvGrpSpPr>
          <p:grpSpPr>
            <a:xfrm>
              <a:off x="3045990" y="0"/>
              <a:ext cx="1111939" cy="1111939"/>
              <a:chOff x="0" y="0"/>
              <a:chExt cx="812800" cy="812800"/>
            </a:xfrm>
          </p:grpSpPr>
          <p:sp>
            <p:nvSpPr>
              <p:cNvPr id="25" name="Freeform 25"/>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8A1C1F"/>
              </a:solidFill>
              <a:ln cap="sq">
                <a:noFill/>
                <a:prstDash val="solid"/>
                <a:miter/>
              </a:ln>
            </p:spPr>
          </p:sp>
          <p:sp>
            <p:nvSpPr>
              <p:cNvPr id="26" name="TextBox 26"/>
              <p:cNvSpPr txBox="1"/>
              <p:nvPr/>
            </p:nvSpPr>
            <p:spPr>
              <a:xfrm>
                <a:off x="0" y="-47625"/>
                <a:ext cx="812800" cy="860425"/>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7" name="Group 27"/>
            <p:cNvGrpSpPr/>
            <p:nvPr/>
          </p:nvGrpSpPr>
          <p:grpSpPr>
            <a:xfrm>
              <a:off x="4564330" y="5122"/>
              <a:ext cx="1111939" cy="1111939"/>
              <a:chOff x="0" y="0"/>
              <a:chExt cx="812800" cy="812800"/>
            </a:xfrm>
          </p:grpSpPr>
          <p:sp>
            <p:nvSpPr>
              <p:cNvPr id="28" name="Freeform 28"/>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EBCCCB"/>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30" name="Freeform 30"/>
            <p:cNvSpPr/>
            <p:nvPr/>
          </p:nvSpPr>
          <p:spPr>
            <a:xfrm>
              <a:off x="4831970" y="221130"/>
              <a:ext cx="585970" cy="669680"/>
            </a:xfrm>
            <a:custGeom>
              <a:avLst/>
              <a:gdLst/>
              <a:ahLst/>
              <a:cxnLst/>
              <a:rect l="l" t="t" r="r" b="b"/>
              <a:pathLst>
                <a:path w="585970" h="669680">
                  <a:moveTo>
                    <a:pt x="0" y="0"/>
                  </a:moveTo>
                  <a:lnTo>
                    <a:pt x="585970" y="0"/>
                  </a:lnTo>
                  <a:lnTo>
                    <a:pt x="585970" y="669680"/>
                  </a:lnTo>
                  <a:lnTo>
                    <a:pt x="0" y="6696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1" name="Freeform 31"/>
            <p:cNvSpPr/>
            <p:nvPr/>
          </p:nvSpPr>
          <p:spPr>
            <a:xfrm>
              <a:off x="3300342" y="242895"/>
              <a:ext cx="597973" cy="626150"/>
            </a:xfrm>
            <a:custGeom>
              <a:avLst/>
              <a:gdLst/>
              <a:ahLst/>
              <a:cxnLst/>
              <a:rect l="l" t="t" r="r" b="b"/>
              <a:pathLst>
                <a:path w="597973" h="626150">
                  <a:moveTo>
                    <a:pt x="0" y="0"/>
                  </a:moveTo>
                  <a:lnTo>
                    <a:pt x="597974" y="0"/>
                  </a:lnTo>
                  <a:lnTo>
                    <a:pt x="597974" y="626150"/>
                  </a:lnTo>
                  <a:lnTo>
                    <a:pt x="0" y="6261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32" name="Group 32"/>
          <p:cNvGrpSpPr/>
          <p:nvPr/>
        </p:nvGrpSpPr>
        <p:grpSpPr>
          <a:xfrm>
            <a:off x="2054457" y="3491872"/>
            <a:ext cx="3843716" cy="604252"/>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15"/>
            <a:stretch>
              <a:fillRect/>
            </a:stretch>
          </a:blipFill>
        </p:spPr>
      </p:sp>
      <p:sp>
        <p:nvSpPr>
          <p:cNvPr id="36" name="TextBox 36"/>
          <p:cNvSpPr txBox="1"/>
          <p:nvPr/>
        </p:nvSpPr>
        <p:spPr>
          <a:xfrm>
            <a:off x="5102225" y="123698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7" name="TextBox 37"/>
          <p:cNvSpPr txBox="1"/>
          <p:nvPr/>
        </p:nvSpPr>
        <p:spPr>
          <a:xfrm>
            <a:off x="2054457" y="4279905"/>
            <a:ext cx="6636693" cy="1636395"/>
          </a:xfrm>
          <a:prstGeom prst="rect">
            <a:avLst/>
          </a:prstGeom>
        </p:spPr>
        <p:txBody>
          <a:bodyPr lIns="0" tIns="0" rIns="0" bIns="0" rtlCol="0" anchor="t">
            <a:spAutoFit/>
          </a:bodyPr>
          <a:lstStyle/>
          <a:p>
            <a:pPr algn="just">
              <a:lnSpc>
                <a:spcPts val="3190"/>
              </a:lnSpc>
            </a:pPr>
            <a:r>
              <a:rPr lang="en-US" sz="2400">
                <a:solidFill>
                  <a:srgbClr val="1E1E1E"/>
                </a:solidFill>
                <a:ea typeface="思源黑体 2" panose="020B0500000000000000" charset="-122"/>
              </a:rPr>
              <a:t>在本项目中，迷宫存储结构中每个元素代表迷宫中的一个格子。 每个格子有两种可能的状态：墙壁或通路。这种存储方式直观且易于理解，方便进行路径搜索和迷宫编辑等操作。 </a:t>
            </a:r>
            <a:endParaRPr lang="en-US" sz="2400">
              <a:solidFill>
                <a:srgbClr val="1E1E1E"/>
              </a:solidFill>
              <a:ea typeface="思源黑体 2" panose="020B0500000000000000" charset="-122"/>
            </a:endParaRPr>
          </a:p>
        </p:txBody>
      </p:sp>
      <p:sp>
        <p:nvSpPr>
          <p:cNvPr id="38" name="TextBox 38"/>
          <p:cNvSpPr txBox="1"/>
          <p:nvPr/>
        </p:nvSpPr>
        <p:spPr>
          <a:xfrm>
            <a:off x="2306613" y="3478706"/>
            <a:ext cx="3339405" cy="560070"/>
          </a:xfrm>
          <a:prstGeom prst="rect">
            <a:avLst/>
          </a:prstGeom>
        </p:spPr>
        <p:txBody>
          <a:bodyPr lIns="0" tIns="0" rIns="0" bIns="0" rtlCol="0" anchor="t">
            <a:spAutoFit/>
          </a:bodyPr>
          <a:lstStyle/>
          <a:p>
            <a:pPr algn="ctr">
              <a:lnSpc>
                <a:spcPts val="4370"/>
              </a:lnSpc>
            </a:pPr>
            <a:r>
              <a:rPr lang="zh-CN" altLang="en-US" sz="2800">
                <a:solidFill>
                  <a:srgbClr val="FFFFFF"/>
                </a:solidFill>
                <a:ea typeface="思源黑体 2 Bold" panose="020B0800000000000000" charset="-122"/>
              </a:rPr>
              <a:t>迷宫存储方案</a:t>
            </a:r>
            <a:endParaRPr lang="zh-CN" altLang="en-US" sz="2800">
              <a:solidFill>
                <a:srgbClr val="FFFFFF"/>
              </a:solidFill>
              <a:ea typeface="思源黑体 2 Bold" panose="020B08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898934">
            <a:off x="-848378" y="4159990"/>
            <a:ext cx="7934850" cy="7032260"/>
          </a:xfrm>
          <a:custGeom>
            <a:avLst/>
            <a:gdLst/>
            <a:ahLst/>
            <a:cxnLst/>
            <a:rect l="l" t="t" r="r" b="b"/>
            <a:pathLst>
              <a:path w="7934850" h="7032260">
                <a:moveTo>
                  <a:pt x="0" y="0"/>
                </a:moveTo>
                <a:lnTo>
                  <a:pt x="7934850" y="0"/>
                </a:lnTo>
                <a:lnTo>
                  <a:pt x="7934850" y="7032261"/>
                </a:lnTo>
                <a:lnTo>
                  <a:pt x="0" y="7032261"/>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3858485">
            <a:off x="-1123166" y="7875364"/>
            <a:ext cx="6426616" cy="6169552"/>
          </a:xfrm>
          <a:custGeom>
            <a:avLst/>
            <a:gdLst/>
            <a:ahLst/>
            <a:cxnLst/>
            <a:rect l="l" t="t" r="r" b="b"/>
            <a:pathLst>
              <a:path w="6426616" h="6169552">
                <a:moveTo>
                  <a:pt x="0" y="0"/>
                </a:moveTo>
                <a:lnTo>
                  <a:pt x="6426617" y="0"/>
                </a:lnTo>
                <a:lnTo>
                  <a:pt x="6426617" y="6169551"/>
                </a:lnTo>
                <a:lnTo>
                  <a:pt x="0" y="61695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878420">
            <a:off x="13137766" y="-1546011"/>
            <a:ext cx="6881426" cy="6098664"/>
          </a:xfrm>
          <a:custGeom>
            <a:avLst/>
            <a:gdLst/>
            <a:ahLst/>
            <a:cxnLst/>
            <a:rect l="l" t="t" r="r" b="b"/>
            <a:pathLst>
              <a:path w="6881426" h="6098664">
                <a:moveTo>
                  <a:pt x="0" y="0"/>
                </a:moveTo>
                <a:lnTo>
                  <a:pt x="6881426" y="0"/>
                </a:lnTo>
                <a:lnTo>
                  <a:pt x="6881426" y="6098663"/>
                </a:lnTo>
                <a:lnTo>
                  <a:pt x="0" y="60986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rot="-1608614">
            <a:off x="15023564" y="175168"/>
            <a:ext cx="5778170" cy="5547043"/>
          </a:xfrm>
          <a:custGeom>
            <a:avLst/>
            <a:gdLst/>
            <a:ahLst/>
            <a:cxnLst/>
            <a:rect l="l" t="t" r="r" b="b"/>
            <a:pathLst>
              <a:path w="5778170" h="5547043">
                <a:moveTo>
                  <a:pt x="0" y="0"/>
                </a:moveTo>
                <a:lnTo>
                  <a:pt x="5778169" y="0"/>
                </a:lnTo>
                <a:lnTo>
                  <a:pt x="5778169" y="5547043"/>
                </a:lnTo>
                <a:lnTo>
                  <a:pt x="0" y="55470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custDataLst>
              <p:tags r:id="rId5"/>
            </p:custDataLst>
          </p:nvPr>
        </p:nvGrpSpPr>
        <p:grpSpPr>
          <a:xfrm>
            <a:off x="2511569" y="4227024"/>
            <a:ext cx="864301" cy="864301"/>
            <a:chOff x="0" y="0"/>
            <a:chExt cx="812800" cy="812800"/>
          </a:xfrm>
        </p:grpSpPr>
        <p:sp>
          <p:nvSpPr>
            <p:cNvPr id="7" name="Freeform 7"/>
            <p:cNvSpPr/>
            <p:nvPr>
              <p:custDataLst>
                <p:tags r:id="rId6"/>
              </p:custDataLst>
            </p:nvPr>
          </p:nvSpPr>
          <p:spPr>
            <a:xfrm>
              <a:off x="0" y="0"/>
              <a:ext cx="812800" cy="812800"/>
            </a:xfrm>
            <a:custGeom>
              <a:avLst/>
              <a:gdLst/>
              <a:ahLst/>
              <a:cxnLst/>
              <a:rect l="l" t="t" r="r" b="b"/>
              <a:pathLst>
                <a:path w="812800" h="812800">
                  <a:moveTo>
                    <a:pt x="80617" y="0"/>
                  </a:moveTo>
                  <a:lnTo>
                    <a:pt x="732183" y="0"/>
                  </a:lnTo>
                  <a:cubicBezTo>
                    <a:pt x="753564" y="0"/>
                    <a:pt x="774069" y="8494"/>
                    <a:pt x="789188" y="23612"/>
                  </a:cubicBezTo>
                  <a:cubicBezTo>
                    <a:pt x="804306" y="38731"/>
                    <a:pt x="812800" y="59236"/>
                    <a:pt x="812800" y="80617"/>
                  </a:cubicBezTo>
                  <a:lnTo>
                    <a:pt x="812800" y="732183"/>
                  </a:lnTo>
                  <a:cubicBezTo>
                    <a:pt x="812800" y="753564"/>
                    <a:pt x="804306" y="774069"/>
                    <a:pt x="789188" y="789188"/>
                  </a:cubicBezTo>
                  <a:cubicBezTo>
                    <a:pt x="774069" y="804306"/>
                    <a:pt x="753564" y="812800"/>
                    <a:pt x="732183" y="812800"/>
                  </a:cubicBezTo>
                  <a:lnTo>
                    <a:pt x="80617" y="812800"/>
                  </a:lnTo>
                  <a:cubicBezTo>
                    <a:pt x="59236" y="812800"/>
                    <a:pt x="38731" y="804306"/>
                    <a:pt x="23612" y="789188"/>
                  </a:cubicBezTo>
                  <a:cubicBezTo>
                    <a:pt x="8494" y="774069"/>
                    <a:pt x="0" y="753564"/>
                    <a:pt x="0" y="732183"/>
                  </a:cubicBezTo>
                  <a:lnTo>
                    <a:pt x="0" y="80617"/>
                  </a:lnTo>
                  <a:cubicBezTo>
                    <a:pt x="0" y="59236"/>
                    <a:pt x="8494" y="38731"/>
                    <a:pt x="23612" y="23612"/>
                  </a:cubicBezTo>
                  <a:cubicBezTo>
                    <a:pt x="38731" y="8494"/>
                    <a:pt x="59236" y="0"/>
                    <a:pt x="80617" y="0"/>
                  </a:cubicBezTo>
                  <a:close/>
                </a:path>
              </a:pathLst>
            </a:custGeom>
            <a:solidFill>
              <a:srgbClr val="8A1C1F"/>
            </a:solidFill>
          </p:spPr>
        </p:sp>
        <p:sp>
          <p:nvSpPr>
            <p:cNvPr id="8" name="TextBox 8"/>
            <p:cNvSpPr txBox="1"/>
            <p:nvPr/>
          </p:nvSpPr>
          <p:spPr>
            <a:xfrm>
              <a:off x="0" y="-47625"/>
              <a:ext cx="812800" cy="860425"/>
            </a:xfrm>
            <a:prstGeom prst="rect">
              <a:avLst/>
            </a:prstGeom>
          </p:spPr>
          <p:txBody>
            <a:bodyPr lIns="51949" tIns="51949" rIns="51949" bIns="51949" rtlCol="0" anchor="ctr"/>
            <a:lstStyle/>
            <a:p>
              <a:pPr algn="ctr">
                <a:lnSpc>
                  <a:spcPts val="2660"/>
                </a:lnSpc>
              </a:pPr>
            </a:p>
          </p:txBody>
        </p:sp>
      </p:grpSp>
      <p:grpSp>
        <p:nvGrpSpPr>
          <p:cNvPr id="9" name="Group 9"/>
          <p:cNvGrpSpPr/>
          <p:nvPr>
            <p:custDataLst>
              <p:tags r:id="rId7"/>
            </p:custDataLst>
          </p:nvPr>
        </p:nvGrpSpPr>
        <p:grpSpPr>
          <a:xfrm>
            <a:off x="2488660" y="6143772"/>
            <a:ext cx="910120" cy="910120"/>
            <a:chOff x="0" y="0"/>
            <a:chExt cx="812800" cy="812800"/>
          </a:xfrm>
        </p:grpSpPr>
        <p:sp>
          <p:nvSpPr>
            <p:cNvPr id="10" name="Freeform 10"/>
            <p:cNvSpPr/>
            <p:nvPr>
              <p:custDataLst>
                <p:tags r:id="rId8"/>
              </p:custDataLst>
            </p:nvPr>
          </p:nvSpPr>
          <p:spPr>
            <a:xfrm>
              <a:off x="0" y="0"/>
              <a:ext cx="812800" cy="812800"/>
            </a:xfrm>
            <a:custGeom>
              <a:avLst/>
              <a:gdLst/>
              <a:ahLst/>
              <a:cxnLst/>
              <a:rect l="l" t="t" r="r" b="b"/>
              <a:pathLst>
                <a:path w="812800" h="812800">
                  <a:moveTo>
                    <a:pt x="76558" y="0"/>
                  </a:moveTo>
                  <a:lnTo>
                    <a:pt x="736242" y="0"/>
                  </a:lnTo>
                  <a:cubicBezTo>
                    <a:pt x="778524" y="0"/>
                    <a:pt x="812800" y="34276"/>
                    <a:pt x="812800" y="76558"/>
                  </a:cubicBezTo>
                  <a:lnTo>
                    <a:pt x="812800" y="736242"/>
                  </a:lnTo>
                  <a:cubicBezTo>
                    <a:pt x="812800" y="778524"/>
                    <a:pt x="778524" y="812800"/>
                    <a:pt x="736242" y="812800"/>
                  </a:cubicBezTo>
                  <a:lnTo>
                    <a:pt x="76558" y="812800"/>
                  </a:lnTo>
                  <a:cubicBezTo>
                    <a:pt x="34276" y="812800"/>
                    <a:pt x="0" y="778524"/>
                    <a:pt x="0" y="736242"/>
                  </a:cubicBezTo>
                  <a:lnTo>
                    <a:pt x="0" y="76558"/>
                  </a:lnTo>
                  <a:cubicBezTo>
                    <a:pt x="0" y="34276"/>
                    <a:pt x="34276" y="0"/>
                    <a:pt x="76558" y="0"/>
                  </a:cubicBezTo>
                  <a:close/>
                </a:path>
              </a:pathLst>
            </a:custGeom>
            <a:solidFill>
              <a:srgbClr val="EBCCCB"/>
            </a:solidFill>
            <a:ln cap="sq">
              <a:noFill/>
              <a:prstDash val="solid"/>
              <a:miter/>
            </a:ln>
          </p:spPr>
        </p:sp>
        <p:sp>
          <p:nvSpPr>
            <p:cNvPr id="11" name="TextBox 11"/>
            <p:cNvSpPr txBox="1"/>
            <p:nvPr/>
          </p:nvSpPr>
          <p:spPr>
            <a:xfrm>
              <a:off x="0" y="-47625"/>
              <a:ext cx="812800" cy="860425"/>
            </a:xfrm>
            <a:prstGeom prst="rect">
              <a:avLst/>
            </a:prstGeom>
          </p:spPr>
          <p:txBody>
            <a:bodyPr lIns="54703" tIns="54703" rIns="54703" bIns="54703" rtlCol="0" anchor="ctr"/>
            <a:lstStyle/>
            <a:p>
              <a:pPr marL="0" lvl="0" indent="0" algn="ctr">
                <a:lnSpc>
                  <a:spcPts val="2660"/>
                </a:lnSpc>
                <a:spcBef>
                  <a:spcPct val="0"/>
                </a:spcBef>
              </a:pPr>
            </a:p>
          </p:txBody>
        </p:sp>
      </p:grpSp>
      <p:grpSp>
        <p:nvGrpSpPr>
          <p:cNvPr id="12" name="Group 12"/>
          <p:cNvGrpSpPr/>
          <p:nvPr>
            <p:custDataLst>
              <p:tags r:id="rId9"/>
            </p:custDataLst>
          </p:nvPr>
        </p:nvGrpSpPr>
        <p:grpSpPr>
          <a:xfrm>
            <a:off x="10174492" y="4099805"/>
            <a:ext cx="910120" cy="910120"/>
            <a:chOff x="0" y="0"/>
            <a:chExt cx="812800" cy="812800"/>
          </a:xfrm>
        </p:grpSpPr>
        <p:sp>
          <p:nvSpPr>
            <p:cNvPr id="13" name="Freeform 13"/>
            <p:cNvSpPr/>
            <p:nvPr>
              <p:custDataLst>
                <p:tags r:id="rId10"/>
              </p:custDataLst>
            </p:nvPr>
          </p:nvSpPr>
          <p:spPr>
            <a:xfrm>
              <a:off x="0" y="0"/>
              <a:ext cx="812800" cy="812800"/>
            </a:xfrm>
            <a:custGeom>
              <a:avLst/>
              <a:gdLst/>
              <a:ahLst/>
              <a:cxnLst/>
              <a:rect l="l" t="t" r="r" b="b"/>
              <a:pathLst>
                <a:path w="812800" h="812800">
                  <a:moveTo>
                    <a:pt x="76558" y="0"/>
                  </a:moveTo>
                  <a:lnTo>
                    <a:pt x="736242" y="0"/>
                  </a:lnTo>
                  <a:cubicBezTo>
                    <a:pt x="778524" y="0"/>
                    <a:pt x="812800" y="34276"/>
                    <a:pt x="812800" y="76558"/>
                  </a:cubicBezTo>
                  <a:lnTo>
                    <a:pt x="812800" y="736242"/>
                  </a:lnTo>
                  <a:cubicBezTo>
                    <a:pt x="812800" y="778524"/>
                    <a:pt x="778524" y="812800"/>
                    <a:pt x="736242" y="812800"/>
                  </a:cubicBezTo>
                  <a:lnTo>
                    <a:pt x="76558" y="812800"/>
                  </a:lnTo>
                  <a:cubicBezTo>
                    <a:pt x="34276" y="812800"/>
                    <a:pt x="0" y="778524"/>
                    <a:pt x="0" y="736242"/>
                  </a:cubicBezTo>
                  <a:lnTo>
                    <a:pt x="0" y="76558"/>
                  </a:lnTo>
                  <a:cubicBezTo>
                    <a:pt x="0" y="34276"/>
                    <a:pt x="34276" y="0"/>
                    <a:pt x="76558" y="0"/>
                  </a:cubicBezTo>
                  <a:close/>
                </a:path>
              </a:pathLst>
            </a:custGeom>
            <a:solidFill>
              <a:srgbClr val="EBCCCB"/>
            </a:solidFill>
            <a:ln cap="sq">
              <a:noFill/>
              <a:prstDash val="solid"/>
              <a:miter/>
            </a:ln>
          </p:spPr>
        </p:sp>
        <p:sp>
          <p:nvSpPr>
            <p:cNvPr id="14" name="TextBox 14"/>
            <p:cNvSpPr txBox="1"/>
            <p:nvPr/>
          </p:nvSpPr>
          <p:spPr>
            <a:xfrm>
              <a:off x="0" y="-47625"/>
              <a:ext cx="812800" cy="860425"/>
            </a:xfrm>
            <a:prstGeom prst="rect">
              <a:avLst/>
            </a:prstGeom>
          </p:spPr>
          <p:txBody>
            <a:bodyPr lIns="54703" tIns="54703" rIns="54703" bIns="54703" rtlCol="0" anchor="ctr"/>
            <a:lstStyle/>
            <a:p>
              <a:pPr marL="0" lvl="0" indent="0" algn="ctr">
                <a:lnSpc>
                  <a:spcPts val="2660"/>
                </a:lnSpc>
                <a:spcBef>
                  <a:spcPct val="0"/>
                </a:spcBef>
              </a:pPr>
            </a:p>
          </p:txBody>
        </p:sp>
      </p:grpSp>
      <p:grpSp>
        <p:nvGrpSpPr>
          <p:cNvPr id="15" name="Group 15"/>
          <p:cNvGrpSpPr/>
          <p:nvPr>
            <p:custDataLst>
              <p:tags r:id="rId11"/>
            </p:custDataLst>
          </p:nvPr>
        </p:nvGrpSpPr>
        <p:grpSpPr>
          <a:xfrm>
            <a:off x="10174492" y="6143772"/>
            <a:ext cx="910120" cy="910120"/>
            <a:chOff x="0" y="0"/>
            <a:chExt cx="812800" cy="812800"/>
          </a:xfrm>
        </p:grpSpPr>
        <p:sp>
          <p:nvSpPr>
            <p:cNvPr id="16" name="Freeform 16"/>
            <p:cNvSpPr/>
            <p:nvPr>
              <p:custDataLst>
                <p:tags r:id="rId12"/>
              </p:custDataLst>
            </p:nvPr>
          </p:nvSpPr>
          <p:spPr>
            <a:xfrm>
              <a:off x="0" y="0"/>
              <a:ext cx="812800" cy="812800"/>
            </a:xfrm>
            <a:custGeom>
              <a:avLst/>
              <a:gdLst/>
              <a:ahLst/>
              <a:cxnLst/>
              <a:rect l="l" t="t" r="r" b="b"/>
              <a:pathLst>
                <a:path w="812800" h="812800">
                  <a:moveTo>
                    <a:pt x="76558" y="0"/>
                  </a:moveTo>
                  <a:lnTo>
                    <a:pt x="736242" y="0"/>
                  </a:lnTo>
                  <a:cubicBezTo>
                    <a:pt x="778524" y="0"/>
                    <a:pt x="812800" y="34276"/>
                    <a:pt x="812800" y="76558"/>
                  </a:cubicBezTo>
                  <a:lnTo>
                    <a:pt x="812800" y="736242"/>
                  </a:lnTo>
                  <a:cubicBezTo>
                    <a:pt x="812800" y="778524"/>
                    <a:pt x="778524" y="812800"/>
                    <a:pt x="736242" y="812800"/>
                  </a:cubicBezTo>
                  <a:lnTo>
                    <a:pt x="76558" y="812800"/>
                  </a:lnTo>
                  <a:cubicBezTo>
                    <a:pt x="34276" y="812800"/>
                    <a:pt x="0" y="778524"/>
                    <a:pt x="0" y="736242"/>
                  </a:cubicBezTo>
                  <a:lnTo>
                    <a:pt x="0" y="76558"/>
                  </a:lnTo>
                  <a:cubicBezTo>
                    <a:pt x="0" y="34276"/>
                    <a:pt x="34276" y="0"/>
                    <a:pt x="76558" y="0"/>
                  </a:cubicBezTo>
                  <a:close/>
                </a:path>
              </a:pathLst>
            </a:custGeom>
            <a:solidFill>
              <a:srgbClr val="8A1C1F"/>
            </a:solidFill>
            <a:ln cap="sq">
              <a:noFill/>
              <a:prstDash val="solid"/>
              <a:miter/>
            </a:ln>
          </p:spPr>
        </p:sp>
        <p:sp>
          <p:nvSpPr>
            <p:cNvPr id="17" name="TextBox 17"/>
            <p:cNvSpPr txBox="1"/>
            <p:nvPr/>
          </p:nvSpPr>
          <p:spPr>
            <a:xfrm>
              <a:off x="0" y="-47625"/>
              <a:ext cx="812800" cy="860425"/>
            </a:xfrm>
            <a:prstGeom prst="rect">
              <a:avLst/>
            </a:prstGeom>
          </p:spPr>
          <p:txBody>
            <a:bodyPr lIns="54703" tIns="54703" rIns="54703" bIns="54703" rtlCol="0" anchor="ctr"/>
            <a:lstStyle/>
            <a:p>
              <a:pPr marL="0" lvl="0" indent="0" algn="ctr">
                <a:lnSpc>
                  <a:spcPts val="2660"/>
                </a:lnSpc>
                <a:spcBef>
                  <a:spcPct val="0"/>
                </a:spcBef>
              </a:pPr>
            </a:p>
          </p:txBody>
        </p:sp>
      </p:grpSp>
      <p:sp>
        <p:nvSpPr>
          <p:cNvPr id="18" name="TextBox 18"/>
          <p:cNvSpPr txBox="1"/>
          <p:nvPr/>
        </p:nvSpPr>
        <p:spPr>
          <a:xfrm>
            <a:off x="7316035" y="667446"/>
            <a:ext cx="3655931" cy="1819275"/>
          </a:xfrm>
          <a:prstGeom prst="rect">
            <a:avLst/>
          </a:prstGeom>
        </p:spPr>
        <p:txBody>
          <a:bodyPr lIns="0" tIns="0" rIns="0" bIns="0" rtlCol="0" anchor="t">
            <a:spAutoFit/>
          </a:bodyPr>
          <a:lstStyle/>
          <a:p>
            <a:pPr algn="ctr">
              <a:lnSpc>
                <a:spcPts val="14265"/>
              </a:lnSpc>
            </a:pPr>
            <a:r>
              <a:rPr lang="en-US" sz="11890">
                <a:solidFill>
                  <a:srgbClr val="1E1E1E"/>
                </a:solidFill>
                <a:ea typeface="思源黑体 1 Bold" panose="020B0800000000000000" charset="-122"/>
              </a:rPr>
              <a:t>目录</a:t>
            </a:r>
            <a:endParaRPr lang="en-US" sz="11890">
              <a:solidFill>
                <a:srgbClr val="1E1E1E"/>
              </a:solidFill>
              <a:ea typeface="思源黑体 1 Bold" panose="020B0800000000000000" charset="-122"/>
            </a:endParaRPr>
          </a:p>
        </p:txBody>
      </p:sp>
      <p:sp>
        <p:nvSpPr>
          <p:cNvPr id="19" name="TextBox 19"/>
          <p:cNvSpPr txBox="1"/>
          <p:nvPr/>
        </p:nvSpPr>
        <p:spPr>
          <a:xfrm>
            <a:off x="6706122" y="2771776"/>
            <a:ext cx="4858049" cy="783664"/>
          </a:xfrm>
          <a:prstGeom prst="rect">
            <a:avLst/>
          </a:prstGeom>
        </p:spPr>
        <p:txBody>
          <a:bodyPr lIns="0" tIns="0" rIns="0" bIns="0" rtlCol="0" anchor="t">
            <a:spAutoFit/>
          </a:bodyPr>
          <a:lstStyle/>
          <a:p>
            <a:pPr algn="ctr">
              <a:lnSpc>
                <a:spcPts val="6475"/>
              </a:lnSpc>
            </a:pPr>
            <a:r>
              <a:rPr lang="en-US" sz="4290">
                <a:solidFill>
                  <a:srgbClr val="8A1C1F"/>
                </a:solidFill>
                <a:latin typeface="RoxboroughCF Medium" panose="00000600000000000000"/>
              </a:rPr>
              <a:t>CONTENTS</a:t>
            </a:r>
            <a:endParaRPr lang="en-US" sz="4290">
              <a:solidFill>
                <a:srgbClr val="8A1C1F"/>
              </a:solidFill>
              <a:latin typeface="RoxboroughCF Medium" panose="00000600000000000000"/>
            </a:endParaRPr>
          </a:p>
        </p:txBody>
      </p:sp>
      <p:sp>
        <p:nvSpPr>
          <p:cNvPr id="20" name="TextBox 20"/>
          <p:cNvSpPr txBox="1"/>
          <p:nvPr>
            <p:custDataLst>
              <p:tags r:id="rId13"/>
            </p:custDataLst>
          </p:nvPr>
        </p:nvSpPr>
        <p:spPr>
          <a:xfrm>
            <a:off x="3710670" y="3974541"/>
            <a:ext cx="4804436" cy="728980"/>
          </a:xfrm>
          <a:prstGeom prst="rect">
            <a:avLst/>
          </a:prstGeom>
        </p:spPr>
        <p:txBody>
          <a:bodyPr lIns="0" tIns="0" rIns="0" bIns="0" rtlCol="0" anchor="t">
            <a:spAutoFit/>
          </a:bodyPr>
          <a:lstStyle/>
          <a:p>
            <a:pPr algn="l">
              <a:lnSpc>
                <a:spcPts val="5685"/>
              </a:lnSpc>
            </a:pPr>
            <a:r>
              <a:rPr lang="en-US" sz="4740">
                <a:solidFill>
                  <a:srgbClr val="100F0D"/>
                </a:solidFill>
                <a:ea typeface="思源黑体 2 Bold" panose="020B0800000000000000" charset="-122"/>
              </a:rPr>
              <a:t>选题</a:t>
            </a:r>
            <a:r>
              <a:rPr lang="zh-CN" altLang="en-US" sz="4740">
                <a:solidFill>
                  <a:srgbClr val="100F0D"/>
                </a:solidFill>
                <a:ea typeface="思源黑体 2 Bold" panose="020B0800000000000000" charset="-122"/>
              </a:rPr>
              <a:t>与作品概述</a:t>
            </a:r>
            <a:endParaRPr lang="zh-CN" altLang="en-US" sz="4740">
              <a:solidFill>
                <a:srgbClr val="100F0D"/>
              </a:solidFill>
              <a:ea typeface="思源黑体 2 Bold" panose="020B0800000000000000" charset="-122"/>
            </a:endParaRPr>
          </a:p>
        </p:txBody>
      </p:sp>
      <p:sp>
        <p:nvSpPr>
          <p:cNvPr id="21" name="TextBox 21"/>
          <p:cNvSpPr txBox="1"/>
          <p:nvPr>
            <p:custDataLst>
              <p:tags r:id="rId14"/>
            </p:custDataLst>
          </p:nvPr>
        </p:nvSpPr>
        <p:spPr>
          <a:xfrm>
            <a:off x="3710670" y="4815046"/>
            <a:ext cx="4804436" cy="281305"/>
          </a:xfrm>
          <a:prstGeom prst="rect">
            <a:avLst/>
          </a:prstGeom>
        </p:spPr>
        <p:txBody>
          <a:bodyPr lIns="0" tIns="0" rIns="0" bIns="0" rtlCol="0" anchor="t">
            <a:spAutoFit/>
          </a:bodyPr>
          <a:lstStyle/>
          <a:p>
            <a:pPr marL="0" lvl="0" indent="0" algn="l">
              <a:lnSpc>
                <a:spcPts val="2195"/>
              </a:lnSpc>
              <a:spcBef>
                <a:spcPct val="0"/>
              </a:spcBef>
            </a:pPr>
            <a:r>
              <a:rPr lang="en-US" sz="1830">
                <a:solidFill>
                  <a:srgbClr val="100F0D"/>
                </a:solidFill>
                <a:latin typeface="RoxboroughCF" panose="00000500000000000000"/>
              </a:rPr>
              <a:t>Topics and Works Overview</a:t>
            </a:r>
            <a:endParaRPr lang="en-US" sz="1830">
              <a:solidFill>
                <a:srgbClr val="100F0D"/>
              </a:solidFill>
              <a:latin typeface="RoxboroughCF" panose="00000500000000000000"/>
            </a:endParaRPr>
          </a:p>
        </p:txBody>
      </p:sp>
      <p:sp>
        <p:nvSpPr>
          <p:cNvPr id="22" name="TextBox 22"/>
          <p:cNvSpPr txBox="1"/>
          <p:nvPr>
            <p:custDataLst>
              <p:tags r:id="rId15"/>
            </p:custDataLst>
          </p:nvPr>
        </p:nvSpPr>
        <p:spPr>
          <a:xfrm>
            <a:off x="2488660" y="4277298"/>
            <a:ext cx="910120" cy="676214"/>
          </a:xfrm>
          <a:prstGeom prst="rect">
            <a:avLst/>
          </a:prstGeom>
        </p:spPr>
        <p:txBody>
          <a:bodyPr lIns="0" tIns="0" rIns="0" bIns="0" rtlCol="0" anchor="t">
            <a:spAutoFit/>
          </a:bodyPr>
          <a:lstStyle/>
          <a:p>
            <a:pPr algn="ctr">
              <a:lnSpc>
                <a:spcPts val="5255"/>
              </a:lnSpc>
            </a:pPr>
            <a:r>
              <a:rPr lang="en-US" sz="4380">
                <a:solidFill>
                  <a:srgbClr val="FFFFFF"/>
                </a:solidFill>
                <a:latin typeface="RoxboroughCF Bold" panose="00000800000000000000"/>
              </a:rPr>
              <a:t>01</a:t>
            </a:r>
            <a:endParaRPr lang="en-US" sz="4380">
              <a:solidFill>
                <a:srgbClr val="FFFFFF"/>
              </a:solidFill>
              <a:latin typeface="RoxboroughCF Bold" panose="00000800000000000000"/>
            </a:endParaRPr>
          </a:p>
        </p:txBody>
      </p:sp>
      <p:sp>
        <p:nvSpPr>
          <p:cNvPr id="23" name="TextBox 23"/>
          <p:cNvSpPr txBox="1"/>
          <p:nvPr>
            <p:custDataLst>
              <p:tags r:id="rId16"/>
            </p:custDataLst>
          </p:nvPr>
        </p:nvSpPr>
        <p:spPr>
          <a:xfrm>
            <a:off x="3710940" y="6008370"/>
            <a:ext cx="5641975" cy="728980"/>
          </a:xfrm>
          <a:prstGeom prst="rect">
            <a:avLst/>
          </a:prstGeom>
        </p:spPr>
        <p:txBody>
          <a:bodyPr wrap="square" lIns="0" tIns="0" rIns="0" bIns="0" rtlCol="0" anchor="t">
            <a:spAutoFit/>
          </a:bodyPr>
          <a:lstStyle/>
          <a:p>
            <a:pPr algn="l">
              <a:lnSpc>
                <a:spcPts val="5685"/>
              </a:lnSpc>
            </a:pPr>
            <a:r>
              <a:rPr lang="zh-CN" altLang="en-US" sz="4740">
                <a:solidFill>
                  <a:srgbClr val="100F0D"/>
                </a:solidFill>
                <a:ea typeface="思源黑体 2 Bold" panose="020B0800000000000000" charset="-122"/>
              </a:rPr>
              <a:t>数据结构与算法</a:t>
            </a:r>
            <a:endParaRPr lang="zh-CN" altLang="en-US" sz="4740">
              <a:solidFill>
                <a:srgbClr val="100F0D"/>
              </a:solidFill>
              <a:ea typeface="思源黑体 2 Bold" panose="020B0800000000000000" charset="-122"/>
            </a:endParaRPr>
          </a:p>
        </p:txBody>
      </p:sp>
      <p:sp>
        <p:nvSpPr>
          <p:cNvPr id="24" name="TextBox 24"/>
          <p:cNvSpPr txBox="1"/>
          <p:nvPr>
            <p:custDataLst>
              <p:tags r:id="rId17"/>
            </p:custDataLst>
          </p:nvPr>
        </p:nvSpPr>
        <p:spPr>
          <a:xfrm>
            <a:off x="3710670" y="6848757"/>
            <a:ext cx="4804436" cy="281305"/>
          </a:xfrm>
          <a:prstGeom prst="rect">
            <a:avLst/>
          </a:prstGeom>
        </p:spPr>
        <p:txBody>
          <a:bodyPr lIns="0" tIns="0" rIns="0" bIns="0" rtlCol="0" anchor="t">
            <a:spAutoFit/>
          </a:bodyPr>
          <a:lstStyle/>
          <a:p>
            <a:pPr marL="0" lvl="0" indent="0" algn="l">
              <a:lnSpc>
                <a:spcPts val="2195"/>
              </a:lnSpc>
              <a:spcBef>
                <a:spcPct val="0"/>
              </a:spcBef>
            </a:pPr>
            <a:r>
              <a:rPr lang="en-US" sz="1830">
                <a:solidFill>
                  <a:srgbClr val="100F0D"/>
                </a:solidFill>
                <a:latin typeface="RoxboroughCF" panose="00000500000000000000"/>
              </a:rPr>
              <a:t>Data Structures and Algorithms</a:t>
            </a:r>
            <a:endParaRPr lang="en-US" sz="1830">
              <a:solidFill>
                <a:srgbClr val="100F0D"/>
              </a:solidFill>
              <a:latin typeface="RoxboroughCF" panose="00000500000000000000"/>
            </a:endParaRPr>
          </a:p>
        </p:txBody>
      </p:sp>
      <p:sp>
        <p:nvSpPr>
          <p:cNvPr id="25" name="TextBox 25"/>
          <p:cNvSpPr txBox="1"/>
          <p:nvPr>
            <p:custDataLst>
              <p:tags r:id="rId18"/>
            </p:custDataLst>
          </p:nvPr>
        </p:nvSpPr>
        <p:spPr>
          <a:xfrm>
            <a:off x="11564172" y="6008251"/>
            <a:ext cx="4724217" cy="728980"/>
          </a:xfrm>
          <a:prstGeom prst="rect">
            <a:avLst/>
          </a:prstGeom>
        </p:spPr>
        <p:txBody>
          <a:bodyPr lIns="0" tIns="0" rIns="0" bIns="0" rtlCol="0" anchor="t">
            <a:spAutoFit/>
          </a:bodyPr>
          <a:lstStyle/>
          <a:p>
            <a:pPr algn="l">
              <a:lnSpc>
                <a:spcPts val="5685"/>
              </a:lnSpc>
            </a:pPr>
            <a:r>
              <a:rPr lang="zh-CN" altLang="en-US" sz="4740">
                <a:solidFill>
                  <a:srgbClr val="100F0D"/>
                </a:solidFill>
                <a:ea typeface="思源黑体 2 Bold" panose="020B0800000000000000" charset="-122"/>
                <a:sym typeface="+mn-ea"/>
              </a:rPr>
              <a:t>应用程序设计</a:t>
            </a:r>
            <a:endParaRPr lang="en-US" sz="4740">
              <a:solidFill>
                <a:srgbClr val="100F0D"/>
              </a:solidFill>
              <a:ea typeface="思源黑体 2 Bold" panose="020B0800000000000000" charset="-122"/>
            </a:endParaRPr>
          </a:p>
        </p:txBody>
      </p:sp>
      <p:sp>
        <p:nvSpPr>
          <p:cNvPr id="26" name="TextBox 26"/>
          <p:cNvSpPr txBox="1"/>
          <p:nvPr>
            <p:custDataLst>
              <p:tags r:id="rId19"/>
            </p:custDataLst>
          </p:nvPr>
        </p:nvSpPr>
        <p:spPr>
          <a:xfrm>
            <a:off x="11564172" y="6848757"/>
            <a:ext cx="4364126" cy="281305"/>
          </a:xfrm>
          <a:prstGeom prst="rect">
            <a:avLst/>
          </a:prstGeom>
        </p:spPr>
        <p:txBody>
          <a:bodyPr lIns="0" tIns="0" rIns="0" bIns="0" rtlCol="0" anchor="t">
            <a:spAutoFit/>
          </a:bodyPr>
          <a:lstStyle/>
          <a:p>
            <a:pPr marL="0" lvl="0" indent="0" algn="l">
              <a:lnSpc>
                <a:spcPts val="2195"/>
              </a:lnSpc>
              <a:spcBef>
                <a:spcPct val="0"/>
              </a:spcBef>
            </a:pPr>
            <a:r>
              <a:rPr lang="en-US" sz="1830">
                <a:solidFill>
                  <a:srgbClr val="100F0D"/>
                </a:solidFill>
                <a:latin typeface="RoxboroughCF" panose="00000500000000000000"/>
                <a:sym typeface="+mn-ea"/>
              </a:rPr>
              <a:t>Application Design</a:t>
            </a:r>
            <a:endParaRPr lang="en-US" sz="1830">
              <a:solidFill>
                <a:srgbClr val="100F0D"/>
              </a:solidFill>
              <a:latin typeface="RoxboroughCF" panose="00000500000000000000"/>
            </a:endParaRPr>
          </a:p>
        </p:txBody>
      </p:sp>
      <p:sp>
        <p:nvSpPr>
          <p:cNvPr id="27" name="TextBox 27"/>
          <p:cNvSpPr txBox="1"/>
          <p:nvPr>
            <p:custDataLst>
              <p:tags r:id="rId20"/>
            </p:custDataLst>
          </p:nvPr>
        </p:nvSpPr>
        <p:spPr>
          <a:xfrm>
            <a:off x="2511569" y="6204035"/>
            <a:ext cx="910120" cy="676214"/>
          </a:xfrm>
          <a:prstGeom prst="rect">
            <a:avLst/>
          </a:prstGeom>
        </p:spPr>
        <p:txBody>
          <a:bodyPr lIns="0" tIns="0" rIns="0" bIns="0" rtlCol="0" anchor="t">
            <a:spAutoFit/>
          </a:bodyPr>
          <a:lstStyle/>
          <a:p>
            <a:pPr algn="ctr">
              <a:lnSpc>
                <a:spcPts val="5255"/>
              </a:lnSpc>
            </a:pPr>
            <a:r>
              <a:rPr lang="en-US" sz="4380">
                <a:solidFill>
                  <a:srgbClr val="FFFFFF"/>
                </a:solidFill>
                <a:latin typeface="RoxboroughCF Bold" panose="00000800000000000000"/>
              </a:rPr>
              <a:t>03</a:t>
            </a:r>
            <a:endParaRPr lang="en-US" sz="4380">
              <a:solidFill>
                <a:srgbClr val="FFFFFF"/>
              </a:solidFill>
              <a:latin typeface="RoxboroughCF Bold" panose="00000800000000000000"/>
            </a:endParaRPr>
          </a:p>
        </p:txBody>
      </p:sp>
      <p:sp>
        <p:nvSpPr>
          <p:cNvPr id="28" name="TextBox 28"/>
          <p:cNvSpPr txBox="1"/>
          <p:nvPr>
            <p:custDataLst>
              <p:tags r:id="rId21"/>
            </p:custDataLst>
          </p:nvPr>
        </p:nvSpPr>
        <p:spPr>
          <a:xfrm>
            <a:off x="11564172" y="3974541"/>
            <a:ext cx="4724217" cy="728980"/>
          </a:xfrm>
          <a:prstGeom prst="rect">
            <a:avLst/>
          </a:prstGeom>
        </p:spPr>
        <p:txBody>
          <a:bodyPr lIns="0" tIns="0" rIns="0" bIns="0" rtlCol="0" anchor="t">
            <a:spAutoFit/>
          </a:bodyPr>
          <a:lstStyle/>
          <a:p>
            <a:pPr algn="l">
              <a:lnSpc>
                <a:spcPts val="5685"/>
              </a:lnSpc>
            </a:pPr>
            <a:r>
              <a:rPr lang="zh-CN" altLang="en-US" sz="4740">
                <a:solidFill>
                  <a:srgbClr val="100F0D"/>
                </a:solidFill>
                <a:ea typeface="思源黑体 2 Bold" panose="020B0800000000000000" charset="-122"/>
              </a:rPr>
              <a:t>作品界面展示</a:t>
            </a:r>
            <a:endParaRPr lang="zh-CN" altLang="en-US" sz="4740">
              <a:solidFill>
                <a:srgbClr val="100F0D"/>
              </a:solidFill>
              <a:ea typeface="思源黑体 2 Bold" panose="020B0800000000000000" charset="-122"/>
            </a:endParaRPr>
          </a:p>
        </p:txBody>
      </p:sp>
      <p:sp>
        <p:nvSpPr>
          <p:cNvPr id="29" name="TextBox 29"/>
          <p:cNvSpPr txBox="1"/>
          <p:nvPr>
            <p:custDataLst>
              <p:tags r:id="rId22"/>
            </p:custDataLst>
          </p:nvPr>
        </p:nvSpPr>
        <p:spPr>
          <a:xfrm>
            <a:off x="11564172" y="4815046"/>
            <a:ext cx="4240337" cy="281305"/>
          </a:xfrm>
          <a:prstGeom prst="rect">
            <a:avLst/>
          </a:prstGeom>
        </p:spPr>
        <p:txBody>
          <a:bodyPr lIns="0" tIns="0" rIns="0" bIns="0" rtlCol="0" anchor="t">
            <a:spAutoFit/>
          </a:bodyPr>
          <a:lstStyle/>
          <a:p>
            <a:pPr marL="0" lvl="0" indent="0" algn="l">
              <a:lnSpc>
                <a:spcPts val="2195"/>
              </a:lnSpc>
              <a:spcBef>
                <a:spcPct val="0"/>
              </a:spcBef>
            </a:pPr>
            <a:r>
              <a:rPr lang="en-US" sz="1830">
                <a:solidFill>
                  <a:srgbClr val="100F0D"/>
                </a:solidFill>
                <a:latin typeface="RoxboroughCF" panose="00000500000000000000"/>
              </a:rPr>
              <a:t>Works interface display</a:t>
            </a:r>
            <a:endParaRPr lang="en-US" sz="1830">
              <a:solidFill>
                <a:srgbClr val="100F0D"/>
              </a:solidFill>
              <a:latin typeface="RoxboroughCF" panose="00000500000000000000"/>
            </a:endParaRPr>
          </a:p>
        </p:txBody>
      </p:sp>
      <p:sp>
        <p:nvSpPr>
          <p:cNvPr id="30" name="TextBox 30"/>
          <p:cNvSpPr txBox="1"/>
          <p:nvPr>
            <p:custDataLst>
              <p:tags r:id="rId23"/>
            </p:custDataLst>
          </p:nvPr>
        </p:nvSpPr>
        <p:spPr>
          <a:xfrm>
            <a:off x="10174492" y="4160068"/>
            <a:ext cx="910120" cy="676214"/>
          </a:xfrm>
          <a:prstGeom prst="rect">
            <a:avLst/>
          </a:prstGeom>
        </p:spPr>
        <p:txBody>
          <a:bodyPr lIns="0" tIns="0" rIns="0" bIns="0" rtlCol="0" anchor="t">
            <a:spAutoFit/>
          </a:bodyPr>
          <a:lstStyle/>
          <a:p>
            <a:pPr algn="ctr">
              <a:lnSpc>
                <a:spcPts val="5255"/>
              </a:lnSpc>
            </a:pPr>
            <a:r>
              <a:rPr lang="en-US" sz="4380">
                <a:solidFill>
                  <a:srgbClr val="FFFFFF"/>
                </a:solidFill>
                <a:latin typeface="RoxboroughCF Bold" panose="00000800000000000000"/>
              </a:rPr>
              <a:t>02</a:t>
            </a:r>
            <a:endParaRPr lang="en-US" sz="4380">
              <a:solidFill>
                <a:srgbClr val="FFFFFF"/>
              </a:solidFill>
              <a:latin typeface="RoxboroughCF Bold" panose="00000800000000000000"/>
            </a:endParaRPr>
          </a:p>
        </p:txBody>
      </p:sp>
      <p:sp>
        <p:nvSpPr>
          <p:cNvPr id="31" name="TextBox 31"/>
          <p:cNvSpPr txBox="1"/>
          <p:nvPr>
            <p:custDataLst>
              <p:tags r:id="rId24"/>
            </p:custDataLst>
          </p:nvPr>
        </p:nvSpPr>
        <p:spPr>
          <a:xfrm>
            <a:off x="10174492" y="6204035"/>
            <a:ext cx="910120" cy="676214"/>
          </a:xfrm>
          <a:prstGeom prst="rect">
            <a:avLst/>
          </a:prstGeom>
        </p:spPr>
        <p:txBody>
          <a:bodyPr lIns="0" tIns="0" rIns="0" bIns="0" rtlCol="0" anchor="t">
            <a:spAutoFit/>
          </a:bodyPr>
          <a:lstStyle/>
          <a:p>
            <a:pPr algn="ctr">
              <a:lnSpc>
                <a:spcPts val="5255"/>
              </a:lnSpc>
            </a:pPr>
            <a:r>
              <a:rPr lang="en-US" sz="4380">
                <a:solidFill>
                  <a:srgbClr val="FFFFFF"/>
                </a:solidFill>
                <a:latin typeface="RoxboroughCF Bold" panose="00000800000000000000"/>
              </a:rPr>
              <a:t>04</a:t>
            </a:r>
            <a:endParaRPr lang="en-US" sz="4380">
              <a:solidFill>
                <a:srgbClr val="FFFFFF"/>
              </a:solidFill>
              <a:latin typeface="RoxboroughCF Bold" panose="000008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32" name="Group 32"/>
          <p:cNvGrpSpPr/>
          <p:nvPr/>
        </p:nvGrpSpPr>
        <p:grpSpPr>
          <a:xfrm>
            <a:off x="914400" y="4145280"/>
            <a:ext cx="737235" cy="4298315"/>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36" name="TextBox 36"/>
          <p:cNvSpPr txBox="1"/>
          <p:nvPr/>
        </p:nvSpPr>
        <p:spPr>
          <a:xfrm>
            <a:off x="1295400" y="72390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8" name="TextBox 38"/>
          <p:cNvSpPr txBox="1"/>
          <p:nvPr/>
        </p:nvSpPr>
        <p:spPr>
          <a:xfrm>
            <a:off x="914400" y="4152900"/>
            <a:ext cx="648970" cy="3982720"/>
          </a:xfrm>
          <a:prstGeom prst="rect">
            <a:avLst/>
          </a:prstGeom>
        </p:spPr>
        <p:txBody>
          <a:bodyPr vert="eaVert" lIns="0" tIns="0" rIns="0" bIns="0" rtlCol="0" anchor="t">
            <a:noAutofit/>
          </a:bodyPr>
          <a:lstStyle/>
          <a:p>
            <a:pPr algn="ctr">
              <a:lnSpc>
                <a:spcPts val="4370"/>
              </a:lnSpc>
            </a:pPr>
            <a:r>
              <a:rPr lang="zh-CN" altLang="en-US" sz="3600">
                <a:solidFill>
                  <a:srgbClr val="FFFFFF"/>
                </a:solidFill>
                <a:ea typeface="思源黑体 2 Bold" panose="020B0800000000000000" charset="-122"/>
              </a:rPr>
              <a:t>传统方案</a:t>
            </a:r>
            <a:endParaRPr lang="zh-CN" altLang="en-US" sz="3600">
              <a:solidFill>
                <a:srgbClr val="FFFFFF"/>
              </a:solidFill>
              <a:ea typeface="思源黑体 2 Bold" panose="020B0800000000000000" charset="-122"/>
            </a:endParaRPr>
          </a:p>
        </p:txBody>
      </p:sp>
      <p:pic>
        <p:nvPicPr>
          <p:cNvPr id="39" name="图片 38"/>
          <p:cNvPicPr>
            <a:picLocks noChangeAspect="1"/>
          </p:cNvPicPr>
          <p:nvPr/>
        </p:nvPicPr>
        <p:blipFill>
          <a:blip r:embed="rId7"/>
          <a:stretch>
            <a:fillRect/>
          </a:stretch>
        </p:blipFill>
        <p:spPr>
          <a:xfrm>
            <a:off x="5257800" y="1857375"/>
            <a:ext cx="7522210" cy="75469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32" name="Group 32"/>
          <p:cNvGrpSpPr/>
          <p:nvPr/>
        </p:nvGrpSpPr>
        <p:grpSpPr>
          <a:xfrm>
            <a:off x="914400" y="4145280"/>
            <a:ext cx="737235" cy="4298315"/>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36" name="TextBox 36"/>
          <p:cNvSpPr txBox="1"/>
          <p:nvPr/>
        </p:nvSpPr>
        <p:spPr>
          <a:xfrm>
            <a:off x="1295400" y="72390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8" name="TextBox 38"/>
          <p:cNvSpPr txBox="1"/>
          <p:nvPr/>
        </p:nvSpPr>
        <p:spPr>
          <a:xfrm>
            <a:off x="914400" y="4152900"/>
            <a:ext cx="648970" cy="3982720"/>
          </a:xfrm>
          <a:prstGeom prst="rect">
            <a:avLst/>
          </a:prstGeom>
        </p:spPr>
        <p:txBody>
          <a:bodyPr vert="eaVert" lIns="0" tIns="0" rIns="0" bIns="0" rtlCol="0" anchor="t">
            <a:noAutofit/>
          </a:bodyPr>
          <a:lstStyle/>
          <a:p>
            <a:pPr algn="ctr">
              <a:lnSpc>
                <a:spcPts val="4370"/>
              </a:lnSpc>
            </a:pPr>
            <a:r>
              <a:rPr lang="zh-CN" altLang="en-US" sz="3600">
                <a:solidFill>
                  <a:srgbClr val="FFFFFF"/>
                </a:solidFill>
                <a:ea typeface="思源黑体 2 Bold" panose="020B0800000000000000" charset="-122"/>
              </a:rPr>
              <a:t>传统方案</a:t>
            </a:r>
            <a:endParaRPr lang="zh-CN" altLang="en-US" sz="3600">
              <a:solidFill>
                <a:srgbClr val="FFFFFF"/>
              </a:solidFill>
              <a:ea typeface="思源黑体 2 Bold" panose="020B0800000000000000" charset="-122"/>
            </a:endParaRPr>
          </a:p>
        </p:txBody>
      </p:sp>
      <p:pic>
        <p:nvPicPr>
          <p:cNvPr id="39" name="图片 38"/>
          <p:cNvPicPr>
            <a:picLocks noChangeAspect="1"/>
          </p:cNvPicPr>
          <p:nvPr/>
        </p:nvPicPr>
        <p:blipFill>
          <a:blip r:embed="rId7"/>
          <a:stretch>
            <a:fillRect/>
          </a:stretch>
        </p:blipFill>
        <p:spPr>
          <a:xfrm>
            <a:off x="5257800" y="1857375"/>
            <a:ext cx="7522210" cy="7546975"/>
          </a:xfrm>
          <a:prstGeom prst="rect">
            <a:avLst/>
          </a:prstGeom>
        </p:spPr>
      </p:pic>
      <p:sp>
        <p:nvSpPr>
          <p:cNvPr id="7" name="文本框 6"/>
          <p:cNvSpPr txBox="1"/>
          <p:nvPr/>
        </p:nvSpPr>
        <p:spPr>
          <a:xfrm>
            <a:off x="5943600" y="2476500"/>
            <a:ext cx="6129020" cy="6439535"/>
          </a:xfrm>
          <a:prstGeom prst="rect">
            <a:avLst/>
          </a:prstGeom>
          <a:noFill/>
        </p:spPr>
        <p:txBody>
          <a:bodyPr wrap="square" rtlCol="0">
            <a:spAutoFit/>
          </a:bodyPr>
          <a:p>
            <a:pPr algn="dist">
              <a:lnSpc>
                <a:spcPts val="5500"/>
              </a:lnSpc>
              <a:spcBef>
                <a:spcPts val="0"/>
              </a:spcBef>
              <a:spcAft>
                <a:spcPts val="0"/>
              </a:spcAft>
            </a:pPr>
            <a:r>
              <a:rPr lang="zh-CN" altLang="en-US" sz="5400" b="1">
                <a:solidFill>
                  <a:schemeClr val="bg1"/>
                </a:solidFill>
              </a:rPr>
              <a:t>0 0 0 1 1 0 0 0 0</a:t>
            </a:r>
            <a:endParaRPr lang="zh-CN" altLang="en-US" sz="5400" b="1">
              <a:solidFill>
                <a:schemeClr val="bg1"/>
              </a:solidFill>
            </a:endParaRPr>
          </a:p>
          <a:p>
            <a:pPr algn="dist">
              <a:lnSpc>
                <a:spcPts val="5500"/>
              </a:lnSpc>
              <a:spcBef>
                <a:spcPts val="0"/>
              </a:spcBef>
              <a:spcAft>
                <a:spcPts val="0"/>
              </a:spcAft>
            </a:pPr>
            <a:r>
              <a:rPr lang="zh-CN" altLang="en-US" sz="5400" b="1">
                <a:solidFill>
                  <a:schemeClr val="bg1"/>
                </a:solidFill>
              </a:rPr>
              <a:t>0 1 0 1 0 0 1 1 0</a:t>
            </a:r>
            <a:endParaRPr lang="zh-CN" altLang="en-US" sz="5400" b="1">
              <a:solidFill>
                <a:schemeClr val="bg1"/>
              </a:solidFill>
            </a:endParaRPr>
          </a:p>
          <a:p>
            <a:pPr algn="dist">
              <a:lnSpc>
                <a:spcPts val="5500"/>
              </a:lnSpc>
              <a:spcBef>
                <a:spcPts val="0"/>
              </a:spcBef>
              <a:spcAft>
                <a:spcPts val="0"/>
              </a:spcAft>
            </a:pPr>
            <a:r>
              <a:rPr lang="zh-CN" altLang="en-US" sz="5400" b="1">
                <a:solidFill>
                  <a:schemeClr val="bg1"/>
                </a:solidFill>
              </a:rPr>
              <a:t>0 1 0 0 0 1 0 0 0</a:t>
            </a:r>
            <a:endParaRPr lang="zh-CN" altLang="en-US" sz="5400" b="1">
              <a:solidFill>
                <a:schemeClr val="bg1"/>
              </a:solidFill>
            </a:endParaRPr>
          </a:p>
          <a:p>
            <a:pPr algn="dist">
              <a:lnSpc>
                <a:spcPts val="5500"/>
              </a:lnSpc>
              <a:spcBef>
                <a:spcPts val="0"/>
              </a:spcBef>
              <a:spcAft>
                <a:spcPts val="0"/>
              </a:spcAft>
            </a:pPr>
            <a:r>
              <a:rPr lang="zh-CN" altLang="en-US" sz="5400" b="1">
                <a:solidFill>
                  <a:schemeClr val="bg1"/>
                </a:solidFill>
              </a:rPr>
              <a:t>0 1 1 1 0 0 1 1 0</a:t>
            </a:r>
            <a:endParaRPr lang="zh-CN" altLang="en-US" sz="5400" b="1">
              <a:solidFill>
                <a:schemeClr val="bg1"/>
              </a:solidFill>
            </a:endParaRPr>
          </a:p>
          <a:p>
            <a:pPr algn="dist">
              <a:lnSpc>
                <a:spcPts val="5500"/>
              </a:lnSpc>
              <a:spcBef>
                <a:spcPts val="0"/>
              </a:spcBef>
              <a:spcAft>
                <a:spcPts val="0"/>
              </a:spcAft>
            </a:pPr>
            <a:r>
              <a:rPr lang="zh-CN" altLang="en-US" sz="5400" b="1">
                <a:solidFill>
                  <a:schemeClr val="bg1"/>
                </a:solidFill>
              </a:rPr>
              <a:t>0 0 0 0 0 0 0 1 0</a:t>
            </a:r>
            <a:endParaRPr lang="zh-CN" altLang="en-US" sz="5400" b="1">
              <a:solidFill>
                <a:schemeClr val="bg1"/>
              </a:solidFill>
            </a:endParaRPr>
          </a:p>
          <a:p>
            <a:pPr algn="dist">
              <a:lnSpc>
                <a:spcPts val="5500"/>
              </a:lnSpc>
              <a:spcBef>
                <a:spcPts val="0"/>
              </a:spcBef>
              <a:spcAft>
                <a:spcPts val="0"/>
              </a:spcAft>
            </a:pPr>
            <a:r>
              <a:rPr lang="zh-CN" altLang="en-US" sz="5400" b="1">
                <a:solidFill>
                  <a:schemeClr val="bg1"/>
                </a:solidFill>
              </a:rPr>
              <a:t>0 1 1 1 1 1 0 1 0</a:t>
            </a:r>
            <a:endParaRPr lang="zh-CN" altLang="en-US" sz="5400" b="1">
              <a:solidFill>
                <a:schemeClr val="bg1"/>
              </a:solidFill>
            </a:endParaRPr>
          </a:p>
          <a:p>
            <a:pPr algn="dist">
              <a:lnSpc>
                <a:spcPts val="5500"/>
              </a:lnSpc>
              <a:spcBef>
                <a:spcPts val="0"/>
              </a:spcBef>
              <a:spcAft>
                <a:spcPts val="0"/>
              </a:spcAft>
            </a:pPr>
            <a:r>
              <a:rPr lang="zh-CN" altLang="en-US" sz="5400" b="1">
                <a:solidFill>
                  <a:schemeClr val="bg1"/>
                </a:solidFill>
              </a:rPr>
              <a:t>0 1 0 0 0 0 0 0 0</a:t>
            </a:r>
            <a:endParaRPr lang="zh-CN" altLang="en-US" sz="5400" b="1">
              <a:solidFill>
                <a:schemeClr val="bg1"/>
              </a:solidFill>
            </a:endParaRPr>
          </a:p>
          <a:p>
            <a:pPr algn="dist">
              <a:lnSpc>
                <a:spcPts val="5500"/>
              </a:lnSpc>
              <a:spcBef>
                <a:spcPts val="0"/>
              </a:spcBef>
              <a:spcAft>
                <a:spcPts val="0"/>
              </a:spcAft>
            </a:pPr>
            <a:r>
              <a:rPr lang="zh-CN" altLang="en-US" sz="5400" b="1">
                <a:solidFill>
                  <a:schemeClr val="bg1"/>
                </a:solidFill>
              </a:rPr>
              <a:t>0 0 0 1 0 0 1 1 0</a:t>
            </a:r>
            <a:endParaRPr lang="zh-CN" altLang="en-US" sz="5400" b="1">
              <a:solidFill>
                <a:schemeClr val="bg1"/>
              </a:solidFill>
            </a:endParaRPr>
          </a:p>
          <a:p>
            <a:pPr algn="dist">
              <a:lnSpc>
                <a:spcPts val="5500"/>
              </a:lnSpc>
              <a:spcBef>
                <a:spcPts val="0"/>
              </a:spcBef>
              <a:spcAft>
                <a:spcPts val="0"/>
              </a:spcAft>
            </a:pPr>
            <a:r>
              <a:rPr lang="zh-CN" altLang="en-US" sz="5400" b="1">
                <a:solidFill>
                  <a:schemeClr val="bg1"/>
                </a:solidFill>
              </a:rPr>
              <a:t>0 0 0 1 1 0 0 0 0</a:t>
            </a:r>
            <a:endParaRPr lang="zh-CN" altLang="en-US" sz="5400" b="1">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32" name="Group 32"/>
          <p:cNvGrpSpPr/>
          <p:nvPr/>
        </p:nvGrpSpPr>
        <p:grpSpPr>
          <a:xfrm>
            <a:off x="914400" y="4145280"/>
            <a:ext cx="737235" cy="4298315"/>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36" name="TextBox 36"/>
          <p:cNvSpPr txBox="1"/>
          <p:nvPr/>
        </p:nvSpPr>
        <p:spPr>
          <a:xfrm>
            <a:off x="1295400" y="72390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8" name="TextBox 38"/>
          <p:cNvSpPr txBox="1"/>
          <p:nvPr/>
        </p:nvSpPr>
        <p:spPr>
          <a:xfrm>
            <a:off x="914400" y="4152900"/>
            <a:ext cx="648970" cy="3982720"/>
          </a:xfrm>
          <a:prstGeom prst="rect">
            <a:avLst/>
          </a:prstGeom>
        </p:spPr>
        <p:txBody>
          <a:bodyPr vert="eaVert" lIns="0" tIns="0" rIns="0" bIns="0" rtlCol="0" anchor="t">
            <a:noAutofit/>
          </a:bodyPr>
          <a:lstStyle/>
          <a:p>
            <a:pPr algn="ctr">
              <a:lnSpc>
                <a:spcPts val="4370"/>
              </a:lnSpc>
            </a:pPr>
            <a:r>
              <a:rPr lang="zh-CN" altLang="en-US" sz="3600">
                <a:solidFill>
                  <a:srgbClr val="FFFFFF"/>
                </a:solidFill>
                <a:ea typeface="思源黑体 2 Bold" panose="020B0800000000000000" charset="-122"/>
              </a:rPr>
              <a:t>传统方案</a:t>
            </a:r>
            <a:endParaRPr lang="zh-CN" altLang="en-US" sz="3600">
              <a:solidFill>
                <a:srgbClr val="FFFFFF"/>
              </a:solidFill>
              <a:ea typeface="思源黑体 2 Bold" panose="020B0800000000000000" charset="-122"/>
            </a:endParaRPr>
          </a:p>
        </p:txBody>
      </p:sp>
      <p:sp>
        <p:nvSpPr>
          <p:cNvPr id="7" name="文本框 6"/>
          <p:cNvSpPr txBox="1"/>
          <p:nvPr/>
        </p:nvSpPr>
        <p:spPr>
          <a:xfrm>
            <a:off x="5943600" y="2476500"/>
            <a:ext cx="6129020" cy="6439535"/>
          </a:xfrm>
          <a:prstGeom prst="rect">
            <a:avLst/>
          </a:prstGeom>
          <a:noFill/>
        </p:spPr>
        <p:txBody>
          <a:bodyPr wrap="square" rtlCol="0">
            <a:spAutoFit/>
          </a:bodyPr>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0 1 0 0 0 1 0 0 0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0 0 0 0 0 0 0 1 0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0 1 1 1 1 1 0 1 0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32" name="Group 32"/>
          <p:cNvGrpSpPr/>
          <p:nvPr/>
        </p:nvGrpSpPr>
        <p:grpSpPr>
          <a:xfrm>
            <a:off x="914400" y="4145280"/>
            <a:ext cx="737235" cy="4298315"/>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36" name="TextBox 36"/>
          <p:cNvSpPr txBox="1"/>
          <p:nvPr/>
        </p:nvSpPr>
        <p:spPr>
          <a:xfrm>
            <a:off x="1295400" y="72390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8" name="TextBox 38"/>
          <p:cNvSpPr txBox="1"/>
          <p:nvPr/>
        </p:nvSpPr>
        <p:spPr>
          <a:xfrm>
            <a:off x="914400" y="4152900"/>
            <a:ext cx="648970" cy="3982720"/>
          </a:xfrm>
          <a:prstGeom prst="rect">
            <a:avLst/>
          </a:prstGeom>
        </p:spPr>
        <p:txBody>
          <a:bodyPr vert="eaVert" lIns="0" tIns="0" rIns="0" bIns="0" rtlCol="0" anchor="t">
            <a:noAutofit/>
          </a:bodyPr>
          <a:lstStyle/>
          <a:p>
            <a:pPr algn="ctr">
              <a:lnSpc>
                <a:spcPts val="4370"/>
              </a:lnSpc>
            </a:pPr>
            <a:r>
              <a:rPr lang="zh-CN" altLang="en-US" sz="3600">
                <a:solidFill>
                  <a:srgbClr val="FFFFFF"/>
                </a:solidFill>
                <a:ea typeface="思源黑体 2 Bold" panose="020B0800000000000000" charset="-122"/>
              </a:rPr>
              <a:t>传统方案</a:t>
            </a:r>
            <a:endParaRPr lang="zh-CN" altLang="en-US" sz="3600">
              <a:solidFill>
                <a:srgbClr val="FFFFFF"/>
              </a:solidFill>
              <a:ea typeface="思源黑体 2 Bold" panose="020B0800000000000000" charset="-122"/>
            </a:endParaRPr>
          </a:p>
        </p:txBody>
      </p:sp>
      <p:sp>
        <p:nvSpPr>
          <p:cNvPr id="7" name="文本框 6"/>
          <p:cNvSpPr txBox="1"/>
          <p:nvPr/>
        </p:nvSpPr>
        <p:spPr>
          <a:xfrm>
            <a:off x="5943600" y="2476500"/>
            <a:ext cx="6129020" cy="6439535"/>
          </a:xfrm>
          <a:prstGeom prst="rect">
            <a:avLst/>
          </a:prstGeom>
          <a:noFill/>
        </p:spPr>
        <p:txBody>
          <a:bodyPr wrap="square" rtlCol="0">
            <a:spAutoFit/>
          </a:bodyPr>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0 1 0 0 0 1 0 0 0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0 0 0 0 0 0 0 1 0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0 1 1 1 1 1 0 1 0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p:txBody>
      </p:sp>
      <p:sp>
        <p:nvSpPr>
          <p:cNvPr id="10" name="文本框 9"/>
          <p:cNvSpPr txBox="1"/>
          <p:nvPr/>
        </p:nvSpPr>
        <p:spPr>
          <a:xfrm>
            <a:off x="2105025" y="2400300"/>
            <a:ext cx="11151870" cy="6439535"/>
          </a:xfrm>
          <a:prstGeom prst="rect">
            <a:avLst/>
          </a:prstGeom>
          <a:noFill/>
        </p:spPr>
        <p:txBody>
          <a:bodyPr wrap="square" rtlCol="0">
            <a:spAutoFit/>
          </a:bodyPr>
          <a:p>
            <a:pPr algn="just">
              <a:lnSpc>
                <a:spcPts val="5500"/>
              </a:lnSpc>
              <a:spcBef>
                <a:spcPts val="0"/>
              </a:spcBef>
              <a:spcAft>
                <a:spcPts val="0"/>
              </a:spcAft>
            </a:pPr>
            <a:r>
              <a:rPr lang="en-US" altLang="zh-CN" sz="5400" b="1">
                <a:solidFill>
                  <a:schemeClr val="tx1"/>
                </a:solidFill>
              </a:rPr>
              <a:t>bool[9][9]={</a:t>
            </a: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r>
              <a:rPr lang="en-US" altLang="zh-CN" sz="5400" b="1">
                <a:solidFill>
                  <a:schemeClr val="tx1"/>
                </a:solidFill>
              </a:rPr>
              <a:t>                                                                  }</a:t>
            </a:r>
            <a:endParaRPr lang="en-US" altLang="zh-CN" sz="5400" b="1">
              <a:solidFill>
                <a:schemeClr val="tx1"/>
              </a:solidFill>
            </a:endParaRPr>
          </a:p>
        </p:txBody>
      </p:sp>
      <p:sp>
        <p:nvSpPr>
          <p:cNvPr id="9" name="文本框 8"/>
          <p:cNvSpPr txBox="1"/>
          <p:nvPr/>
        </p:nvSpPr>
        <p:spPr>
          <a:xfrm>
            <a:off x="5583555" y="2451100"/>
            <a:ext cx="7541895" cy="6439535"/>
          </a:xfrm>
          <a:prstGeom prst="rect">
            <a:avLst/>
          </a:prstGeom>
          <a:noFill/>
        </p:spPr>
        <p:txBody>
          <a:bodyPr wrap="square" rtlCol="0">
            <a:spAutoFit/>
          </a:bodyPr>
          <a:p>
            <a:pPr algn="just">
              <a:lnSpc>
                <a:spcPts val="5500"/>
              </a:lnSpc>
              <a:spcBef>
                <a:spcPts val="0"/>
              </a:spcBef>
              <a:spcAft>
                <a:spcPts val="0"/>
              </a:spcAft>
            </a:pPr>
            <a:r>
              <a:rPr lang="en-US" altLang="zh-CN" sz="5400" b="1">
                <a:solidFill>
                  <a:schemeClr val="tx1"/>
                </a:solidFill>
              </a:rPr>
              <a:t>{    ,   ,   ,   ,    ,   ,   ,    ,    },</a:t>
            </a:r>
            <a:endParaRPr lang="en-US" altLang="zh-CN" sz="5400" b="1">
              <a:solidFill>
                <a:schemeClr val="tx1"/>
              </a:solidFill>
            </a:endParaRPr>
          </a:p>
          <a:p>
            <a:pPr algn="l">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5"/>
          <p:cNvGrpSpPr/>
          <p:nvPr/>
        </p:nvGrpSpPr>
        <p:grpSpPr>
          <a:xfrm>
            <a:off x="12649200" y="2205355"/>
            <a:ext cx="14060170" cy="5593080"/>
            <a:chOff x="0" y="0"/>
            <a:chExt cx="3591500" cy="753181"/>
          </a:xfrm>
        </p:grpSpPr>
        <p:sp>
          <p:nvSpPr>
            <p:cNvPr id="16" name="Freeform 16"/>
            <p:cNvSpPr/>
            <p:nvPr/>
          </p:nvSpPr>
          <p:spPr>
            <a:xfrm>
              <a:off x="0" y="0"/>
              <a:ext cx="3591500" cy="753181"/>
            </a:xfrm>
            <a:custGeom>
              <a:avLst/>
              <a:gdLst/>
              <a:ahLst/>
              <a:cxnLst/>
              <a:rect l="l" t="t" r="r" b="b"/>
              <a:pathLst>
                <a:path w="3591500" h="753181">
                  <a:moveTo>
                    <a:pt x="7709" y="0"/>
                  </a:moveTo>
                  <a:lnTo>
                    <a:pt x="3583791" y="0"/>
                  </a:lnTo>
                  <a:cubicBezTo>
                    <a:pt x="3585836" y="0"/>
                    <a:pt x="3587797" y="812"/>
                    <a:pt x="3589242" y="2258"/>
                  </a:cubicBezTo>
                  <a:cubicBezTo>
                    <a:pt x="3590688" y="3704"/>
                    <a:pt x="3591500" y="5664"/>
                    <a:pt x="3591500" y="7709"/>
                  </a:cubicBezTo>
                  <a:lnTo>
                    <a:pt x="3591500" y="745472"/>
                  </a:lnTo>
                  <a:cubicBezTo>
                    <a:pt x="3591500" y="747517"/>
                    <a:pt x="3590688" y="749477"/>
                    <a:pt x="3589242" y="750923"/>
                  </a:cubicBezTo>
                  <a:cubicBezTo>
                    <a:pt x="3587797" y="752369"/>
                    <a:pt x="3585836" y="753181"/>
                    <a:pt x="3583791" y="753181"/>
                  </a:cubicBezTo>
                  <a:lnTo>
                    <a:pt x="7709" y="753181"/>
                  </a:lnTo>
                  <a:cubicBezTo>
                    <a:pt x="5664" y="753181"/>
                    <a:pt x="3704" y="752369"/>
                    <a:pt x="2258" y="750923"/>
                  </a:cubicBezTo>
                  <a:cubicBezTo>
                    <a:pt x="812" y="749477"/>
                    <a:pt x="0" y="747517"/>
                    <a:pt x="0" y="745472"/>
                  </a:cubicBezTo>
                  <a:lnTo>
                    <a:pt x="0" y="7709"/>
                  </a:lnTo>
                  <a:cubicBezTo>
                    <a:pt x="0" y="5664"/>
                    <a:pt x="812" y="3704"/>
                    <a:pt x="2258" y="2258"/>
                  </a:cubicBezTo>
                  <a:cubicBezTo>
                    <a:pt x="3704" y="812"/>
                    <a:pt x="5664" y="0"/>
                    <a:pt x="7709" y="0"/>
                  </a:cubicBezTo>
                  <a:close/>
                </a:path>
              </a:pathLst>
            </a:custGeom>
            <a:solidFill>
              <a:srgbClr val="EFDDDC">
                <a:alpha val="30980"/>
              </a:srgbClr>
            </a:solidFill>
            <a:ln cap="sq">
              <a:noFill/>
              <a:prstDash val="solid"/>
              <a:miter/>
            </a:ln>
          </p:spPr>
        </p:sp>
        <p:sp>
          <p:nvSpPr>
            <p:cNvPr id="17" name="TextBox 17"/>
            <p:cNvSpPr txBox="1"/>
            <p:nvPr/>
          </p:nvSpPr>
          <p:spPr>
            <a:xfrm>
              <a:off x="0" y="-47625"/>
              <a:ext cx="3591500" cy="800806"/>
            </a:xfrm>
            <a:prstGeom prst="rect">
              <a:avLst/>
            </a:prstGeom>
          </p:spPr>
          <p:txBody>
            <a:bodyPr lIns="50800" tIns="50800" rIns="50800" bIns="50800" rtlCol="0" anchor="ctr"/>
            <a:p>
              <a:pPr algn="ctr">
                <a:lnSpc>
                  <a:spcPts val="2660"/>
                </a:lnSpc>
              </a:pPr>
            </a:p>
          </p:txBody>
        </p:sp>
      </p:grpSp>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32" name="Group 32"/>
          <p:cNvGrpSpPr/>
          <p:nvPr/>
        </p:nvGrpSpPr>
        <p:grpSpPr>
          <a:xfrm>
            <a:off x="914400" y="4145280"/>
            <a:ext cx="737235" cy="4298315"/>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36" name="TextBox 36"/>
          <p:cNvSpPr txBox="1"/>
          <p:nvPr/>
        </p:nvSpPr>
        <p:spPr>
          <a:xfrm>
            <a:off x="1295400" y="72390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8" name="TextBox 38"/>
          <p:cNvSpPr txBox="1"/>
          <p:nvPr/>
        </p:nvSpPr>
        <p:spPr>
          <a:xfrm>
            <a:off x="914400" y="4152900"/>
            <a:ext cx="648970" cy="3982720"/>
          </a:xfrm>
          <a:prstGeom prst="rect">
            <a:avLst/>
          </a:prstGeom>
        </p:spPr>
        <p:txBody>
          <a:bodyPr vert="eaVert" lIns="0" tIns="0" rIns="0" bIns="0" rtlCol="0" anchor="t">
            <a:noAutofit/>
          </a:bodyPr>
          <a:lstStyle/>
          <a:p>
            <a:pPr algn="ctr">
              <a:lnSpc>
                <a:spcPts val="4370"/>
              </a:lnSpc>
            </a:pPr>
            <a:r>
              <a:rPr lang="zh-CN" altLang="en-US" sz="3600">
                <a:solidFill>
                  <a:srgbClr val="FFFFFF"/>
                </a:solidFill>
                <a:ea typeface="思源黑体 2 Bold" panose="020B0800000000000000" charset="-122"/>
              </a:rPr>
              <a:t>传统方案</a:t>
            </a:r>
            <a:endParaRPr lang="zh-CN" altLang="en-US" sz="3600">
              <a:solidFill>
                <a:srgbClr val="FFFFFF"/>
              </a:solidFill>
              <a:ea typeface="思源黑体 2 Bold" panose="020B0800000000000000" charset="-122"/>
            </a:endParaRPr>
          </a:p>
        </p:txBody>
      </p:sp>
      <p:sp>
        <p:nvSpPr>
          <p:cNvPr id="7" name="文本框 6"/>
          <p:cNvSpPr txBox="1"/>
          <p:nvPr/>
        </p:nvSpPr>
        <p:spPr>
          <a:xfrm>
            <a:off x="5943600" y="2476500"/>
            <a:ext cx="6129020" cy="6439535"/>
          </a:xfrm>
          <a:prstGeom prst="rect">
            <a:avLst/>
          </a:prstGeom>
          <a:noFill/>
        </p:spPr>
        <p:txBody>
          <a:bodyPr wrap="square" rtlCol="0">
            <a:spAutoFit/>
          </a:bodyPr>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0 1 0 0 0 1 0 0 0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0 0 0 0 0 0 0 1 0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0 1 1 1 1 1 0 1 0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p:txBody>
      </p:sp>
      <p:sp>
        <p:nvSpPr>
          <p:cNvPr id="10" name="文本框 9"/>
          <p:cNvSpPr txBox="1"/>
          <p:nvPr/>
        </p:nvSpPr>
        <p:spPr>
          <a:xfrm>
            <a:off x="2105025" y="2400300"/>
            <a:ext cx="11151870" cy="6439535"/>
          </a:xfrm>
          <a:prstGeom prst="rect">
            <a:avLst/>
          </a:prstGeom>
          <a:noFill/>
        </p:spPr>
        <p:txBody>
          <a:bodyPr wrap="square" rtlCol="0">
            <a:spAutoFit/>
          </a:bodyPr>
          <a:p>
            <a:pPr algn="just">
              <a:lnSpc>
                <a:spcPts val="5500"/>
              </a:lnSpc>
              <a:spcBef>
                <a:spcPts val="0"/>
              </a:spcBef>
              <a:spcAft>
                <a:spcPts val="0"/>
              </a:spcAft>
            </a:pPr>
            <a:r>
              <a:rPr lang="en-US" altLang="zh-CN" sz="5400" b="1">
                <a:solidFill>
                  <a:schemeClr val="tx1"/>
                </a:solidFill>
              </a:rPr>
              <a:t>bool[9][9]={</a:t>
            </a: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endParaRPr lang="en-US" altLang="zh-CN" sz="5400" b="1">
              <a:solidFill>
                <a:schemeClr val="tx1"/>
              </a:solidFill>
            </a:endParaRPr>
          </a:p>
          <a:p>
            <a:pPr algn="just">
              <a:lnSpc>
                <a:spcPts val="5500"/>
              </a:lnSpc>
              <a:spcBef>
                <a:spcPts val="0"/>
              </a:spcBef>
              <a:spcAft>
                <a:spcPts val="0"/>
              </a:spcAft>
            </a:pPr>
            <a:r>
              <a:rPr lang="en-US" altLang="zh-CN" sz="5400" b="1">
                <a:solidFill>
                  <a:schemeClr val="tx1"/>
                </a:solidFill>
              </a:rPr>
              <a:t>                                                                  }</a:t>
            </a:r>
            <a:endParaRPr lang="en-US" altLang="zh-CN" sz="5400" b="1">
              <a:solidFill>
                <a:schemeClr val="tx1"/>
              </a:solidFill>
            </a:endParaRPr>
          </a:p>
        </p:txBody>
      </p:sp>
      <p:sp>
        <p:nvSpPr>
          <p:cNvPr id="9" name="文本框 8"/>
          <p:cNvSpPr txBox="1"/>
          <p:nvPr/>
        </p:nvSpPr>
        <p:spPr>
          <a:xfrm>
            <a:off x="5583555" y="2451100"/>
            <a:ext cx="7541895" cy="6439535"/>
          </a:xfrm>
          <a:prstGeom prst="rect">
            <a:avLst/>
          </a:prstGeom>
          <a:noFill/>
        </p:spPr>
        <p:txBody>
          <a:bodyPr wrap="square" rtlCol="0">
            <a:spAutoFit/>
          </a:bodyPr>
          <a:p>
            <a:pPr algn="just">
              <a:lnSpc>
                <a:spcPts val="5500"/>
              </a:lnSpc>
              <a:spcBef>
                <a:spcPts val="0"/>
              </a:spcBef>
              <a:spcAft>
                <a:spcPts val="0"/>
              </a:spcAft>
            </a:pPr>
            <a:r>
              <a:rPr lang="en-US" altLang="zh-CN" sz="5400" b="1">
                <a:solidFill>
                  <a:schemeClr val="tx1"/>
                </a:solidFill>
              </a:rPr>
              <a:t>{    ,   ,   ,   ,    ,   ,   ,    ,    },</a:t>
            </a:r>
            <a:endParaRPr lang="en-US" altLang="zh-CN" sz="5400" b="1">
              <a:solidFill>
                <a:schemeClr val="tx1"/>
              </a:solidFill>
            </a:endParaRPr>
          </a:p>
          <a:p>
            <a:pPr algn="l">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a:p>
            <a:pPr algn="just">
              <a:lnSpc>
                <a:spcPts val="5500"/>
              </a:lnSpc>
              <a:spcBef>
                <a:spcPts val="0"/>
              </a:spcBef>
              <a:spcAft>
                <a:spcPts val="0"/>
              </a:spcAft>
            </a:pPr>
            <a:r>
              <a:rPr lang="en-US" altLang="zh-CN" sz="5400" b="1">
                <a:sym typeface="+mn-ea"/>
              </a:rPr>
              <a:t>{    ,   ,   ,   ,    ,   ,   ,    ,    }</a:t>
            </a:r>
            <a:endParaRPr lang="en-US" altLang="zh-CN" sz="5400" b="1">
              <a:solidFill>
                <a:schemeClr val="tx1"/>
              </a:solidFill>
            </a:endParaRPr>
          </a:p>
        </p:txBody>
      </p:sp>
      <p:sp>
        <p:nvSpPr>
          <p:cNvPr id="37" name="TextBox 37"/>
          <p:cNvSpPr txBox="1"/>
          <p:nvPr/>
        </p:nvSpPr>
        <p:spPr>
          <a:xfrm>
            <a:off x="13106400" y="2400300"/>
            <a:ext cx="4583430" cy="6188075"/>
          </a:xfrm>
          <a:prstGeom prst="rect">
            <a:avLst/>
          </a:prstGeom>
        </p:spPr>
        <p:txBody>
          <a:bodyPr lIns="0" tIns="0" rIns="0" bIns="0" rtlCol="0" anchor="t">
            <a:noAutofit/>
          </a:bodyPr>
          <a:p>
            <a:pPr algn="just">
              <a:lnSpc>
                <a:spcPct val="150000"/>
              </a:lnSpc>
            </a:pPr>
            <a:r>
              <a:rPr lang="en-US" sz="2800" b="1">
                <a:solidFill>
                  <a:srgbClr val="1E1E1E"/>
                </a:solidFill>
                <a:ea typeface="思源黑体 2" panose="020B0500000000000000" charset="-122"/>
              </a:rPr>
              <a:t>缺陷：</a:t>
            </a:r>
            <a:endParaRPr lang="en-US" sz="2800" b="1">
              <a:solidFill>
                <a:srgbClr val="1E1E1E"/>
              </a:solidFill>
              <a:ea typeface="思源黑体 2" panose="020B0500000000000000" charset="-122"/>
            </a:endParaRPr>
          </a:p>
          <a:p>
            <a:pPr algn="just">
              <a:lnSpc>
                <a:spcPct val="100000"/>
              </a:lnSpc>
            </a:pPr>
            <a:r>
              <a:rPr lang="en-US" sz="2800">
                <a:solidFill>
                  <a:srgbClr val="1E1E1E"/>
                </a:solidFill>
                <a:ea typeface="思源黑体 2" panose="020B0500000000000000" charset="-122"/>
              </a:rPr>
              <a:t>在传统方案中，使用二维布尔数组 bool[,] 来存储迷宫状态会存在空间占用较大和内存访问效率低的缺陷。例如，在一个 64x64 的迷宫中，每个布尔值占用 1 字节，因此需要 64 * 64 = 4,096 字节（即 4 KB）来存储迷宫的状态。当需要进行序列化时，数据量大且处理效率较低。</a:t>
            </a:r>
            <a:endParaRPr lang="en-US" sz="2800">
              <a:solidFill>
                <a:srgbClr val="1E1E1E"/>
              </a:solidFill>
              <a:ea typeface="思源黑体 2" panose="020B0500000000000000"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32" name="Group 32"/>
          <p:cNvGrpSpPr/>
          <p:nvPr/>
        </p:nvGrpSpPr>
        <p:grpSpPr>
          <a:xfrm>
            <a:off x="914400" y="4145280"/>
            <a:ext cx="737235" cy="4298315"/>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36" name="TextBox 36"/>
          <p:cNvSpPr txBox="1"/>
          <p:nvPr/>
        </p:nvSpPr>
        <p:spPr>
          <a:xfrm>
            <a:off x="1295400" y="72390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8" name="TextBox 38"/>
          <p:cNvSpPr txBox="1"/>
          <p:nvPr/>
        </p:nvSpPr>
        <p:spPr>
          <a:xfrm>
            <a:off x="914400" y="4152900"/>
            <a:ext cx="648970" cy="3982720"/>
          </a:xfrm>
          <a:prstGeom prst="rect">
            <a:avLst/>
          </a:prstGeom>
        </p:spPr>
        <p:txBody>
          <a:bodyPr vert="eaVert" lIns="0" tIns="0" rIns="0" bIns="0" rtlCol="0" anchor="t">
            <a:noAutofit/>
          </a:bodyPr>
          <a:lstStyle/>
          <a:p>
            <a:pPr algn="ctr">
              <a:lnSpc>
                <a:spcPts val="4370"/>
              </a:lnSpc>
            </a:pPr>
            <a:r>
              <a:rPr lang="zh-CN" altLang="en-US" sz="3600">
                <a:solidFill>
                  <a:srgbClr val="FFFFFF"/>
                </a:solidFill>
                <a:ea typeface="思源黑体 2 Bold" panose="020B0800000000000000" charset="-122"/>
              </a:rPr>
              <a:t>压缩方案</a:t>
            </a:r>
            <a:endParaRPr lang="zh-CN" altLang="en-US" sz="3600">
              <a:solidFill>
                <a:srgbClr val="FFFFFF"/>
              </a:solidFill>
              <a:ea typeface="思源黑体 2 Bold" panose="020B0800000000000000" charset="-122"/>
            </a:endParaRPr>
          </a:p>
        </p:txBody>
      </p:sp>
      <p:sp>
        <p:nvSpPr>
          <p:cNvPr id="7" name="文本框 6"/>
          <p:cNvSpPr txBox="1"/>
          <p:nvPr/>
        </p:nvSpPr>
        <p:spPr>
          <a:xfrm>
            <a:off x="5943600" y="2476500"/>
            <a:ext cx="6129020" cy="6439535"/>
          </a:xfrm>
          <a:prstGeom prst="rect">
            <a:avLst/>
          </a:prstGeom>
          <a:noFill/>
        </p:spPr>
        <p:txBody>
          <a:bodyPr wrap="square" rtlCol="0">
            <a:spAutoFit/>
          </a:bodyPr>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0 1 0 0 0 1 0 0 0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0 0 0 0 0 0 0 1 0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0 1 1 1 1 1 0 1 0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32" name="Group 32"/>
          <p:cNvGrpSpPr/>
          <p:nvPr/>
        </p:nvGrpSpPr>
        <p:grpSpPr>
          <a:xfrm>
            <a:off x="914400" y="4145280"/>
            <a:ext cx="737235" cy="4298315"/>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36" name="TextBox 36"/>
          <p:cNvSpPr txBox="1"/>
          <p:nvPr/>
        </p:nvSpPr>
        <p:spPr>
          <a:xfrm>
            <a:off x="1295400" y="72390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8" name="TextBox 38"/>
          <p:cNvSpPr txBox="1"/>
          <p:nvPr/>
        </p:nvSpPr>
        <p:spPr>
          <a:xfrm>
            <a:off x="914400" y="4152900"/>
            <a:ext cx="648970" cy="3982720"/>
          </a:xfrm>
          <a:prstGeom prst="rect">
            <a:avLst/>
          </a:prstGeom>
        </p:spPr>
        <p:txBody>
          <a:bodyPr vert="eaVert" lIns="0" tIns="0" rIns="0" bIns="0" rtlCol="0" anchor="t">
            <a:noAutofit/>
          </a:bodyPr>
          <a:lstStyle/>
          <a:p>
            <a:pPr algn="ctr">
              <a:lnSpc>
                <a:spcPts val="4370"/>
              </a:lnSpc>
            </a:pPr>
            <a:r>
              <a:rPr lang="zh-CN" altLang="en-US" sz="3600">
                <a:solidFill>
                  <a:srgbClr val="FFFFFF"/>
                </a:solidFill>
                <a:ea typeface="思源黑体 2 Bold" panose="020B0800000000000000" charset="-122"/>
              </a:rPr>
              <a:t>压缩方案</a:t>
            </a:r>
            <a:endParaRPr lang="zh-CN" altLang="en-US" sz="3600">
              <a:solidFill>
                <a:srgbClr val="FFFFFF"/>
              </a:solidFill>
              <a:ea typeface="思源黑体 2 Bold" panose="020B0800000000000000" charset="-122"/>
            </a:endParaRPr>
          </a:p>
        </p:txBody>
      </p:sp>
      <p:sp>
        <p:nvSpPr>
          <p:cNvPr id="7" name="文本框 6"/>
          <p:cNvSpPr txBox="1"/>
          <p:nvPr/>
        </p:nvSpPr>
        <p:spPr>
          <a:xfrm>
            <a:off x="5943600" y="2476500"/>
            <a:ext cx="6129020" cy="6439535"/>
          </a:xfrm>
          <a:prstGeom prst="rect">
            <a:avLst/>
          </a:prstGeom>
          <a:noFill/>
        </p:spPr>
        <p:txBody>
          <a:bodyPr wrap="square" rtlCol="0">
            <a:spAutoFit/>
          </a:bodyPr>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0 1 0 0 0 1 0 0 0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0 0 0 0 0 0 0 1 0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0 1 1 1 1 1 0 1 0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0 1 0 0 0 0 0 0 0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0 0 0 1 0 0 1 1 0</a:t>
            </a:r>
            <a:endParaRPr lang="zh-CN" altLang="en-US" sz="5400" b="1">
              <a:solidFill>
                <a:schemeClr val="tx1"/>
              </a:solidFill>
            </a:endParaRPr>
          </a:p>
          <a:p>
            <a:pPr algn="dist">
              <a:lnSpc>
                <a:spcPts val="5500"/>
              </a:lnSpc>
              <a:spcBef>
                <a:spcPts val="0"/>
              </a:spcBef>
              <a:spcAft>
                <a:spcPts val="0"/>
              </a:spcAft>
            </a:pPr>
            <a:r>
              <a:rPr lang="zh-CN" altLang="en-US" sz="5400" b="1">
                <a:solidFill>
                  <a:schemeClr val="tx1"/>
                </a:solidFill>
              </a:rPr>
              <a:t>0 0 0 1 1 0 0 0 0</a:t>
            </a:r>
            <a:endParaRPr lang="zh-CN" altLang="en-US" sz="5400" b="1">
              <a:solidFill>
                <a:schemeClr val="tx1"/>
              </a:solidFill>
            </a:endParaRPr>
          </a:p>
        </p:txBody>
      </p:sp>
      <p:sp>
        <p:nvSpPr>
          <p:cNvPr id="8" name="文本框 7"/>
          <p:cNvSpPr txBox="1"/>
          <p:nvPr/>
        </p:nvSpPr>
        <p:spPr>
          <a:xfrm>
            <a:off x="6070600" y="2476500"/>
            <a:ext cx="6570980" cy="6439535"/>
          </a:xfrm>
          <a:prstGeom prst="rect">
            <a:avLst/>
          </a:prstGeom>
          <a:noFill/>
        </p:spPr>
        <p:txBody>
          <a:bodyPr wrap="square" rtlCol="0">
            <a:spAutoFit/>
          </a:bodyPr>
          <a:p>
            <a:pPr algn="r">
              <a:lnSpc>
                <a:spcPts val="5500"/>
              </a:lnSpc>
              <a:spcBef>
                <a:spcPts val="0"/>
              </a:spcBef>
              <a:spcAft>
                <a:spcPts val="0"/>
              </a:spcAft>
            </a:pPr>
            <a:r>
              <a:rPr lang="en-US" altLang="zh-CN" sz="5400" b="1">
                <a:solidFill>
                  <a:schemeClr val="tx1"/>
                </a:solidFill>
              </a:rPr>
              <a:t>B</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B</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B</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B</a:t>
            </a:r>
            <a:br>
              <a:rPr lang="en-US" altLang="zh-CN" sz="5400" b="1">
                <a:solidFill>
                  <a:schemeClr val="tx1"/>
                </a:solidFill>
              </a:rPr>
            </a:br>
            <a:r>
              <a:rPr lang="en-US" altLang="zh-CN" sz="5400" b="1">
                <a:solidFill>
                  <a:schemeClr val="tx1"/>
                </a:solidFill>
              </a:rPr>
              <a:t>B</a:t>
            </a:r>
            <a:br>
              <a:rPr lang="en-US" altLang="zh-CN" sz="5400" b="1">
                <a:solidFill>
                  <a:schemeClr val="tx1"/>
                </a:solidFill>
              </a:rPr>
            </a:br>
            <a:r>
              <a:rPr lang="en-US" altLang="zh-CN" sz="5400" b="1">
                <a:solidFill>
                  <a:schemeClr val="tx1"/>
                </a:solidFill>
              </a:rPr>
              <a:t>B</a:t>
            </a:r>
            <a:br>
              <a:rPr lang="en-US" altLang="zh-CN" sz="5400" b="1">
                <a:solidFill>
                  <a:schemeClr val="tx1"/>
                </a:solidFill>
              </a:rPr>
            </a:br>
            <a:r>
              <a:rPr lang="en-US" altLang="zh-CN" sz="5400" b="1">
                <a:solidFill>
                  <a:schemeClr val="tx1"/>
                </a:solidFill>
              </a:rPr>
              <a:t>B</a:t>
            </a:r>
            <a:br>
              <a:rPr lang="en-US" altLang="zh-CN" sz="5400" b="1">
                <a:solidFill>
                  <a:schemeClr val="tx1"/>
                </a:solidFill>
              </a:rPr>
            </a:br>
            <a:r>
              <a:rPr lang="en-US" altLang="zh-CN" sz="5400" b="1">
                <a:solidFill>
                  <a:schemeClr val="tx1"/>
                </a:solidFill>
              </a:rPr>
              <a:t>B</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B</a:t>
            </a:r>
            <a:endParaRPr lang="en-US" altLang="zh-CN" sz="5400" b="1">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32" name="Group 32"/>
          <p:cNvGrpSpPr/>
          <p:nvPr/>
        </p:nvGrpSpPr>
        <p:grpSpPr>
          <a:xfrm>
            <a:off x="914400" y="4145280"/>
            <a:ext cx="737235" cy="4298315"/>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36" name="TextBox 36"/>
          <p:cNvSpPr txBox="1"/>
          <p:nvPr/>
        </p:nvSpPr>
        <p:spPr>
          <a:xfrm>
            <a:off x="1295400" y="72390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8" name="TextBox 38"/>
          <p:cNvSpPr txBox="1"/>
          <p:nvPr/>
        </p:nvSpPr>
        <p:spPr>
          <a:xfrm>
            <a:off x="914400" y="4152900"/>
            <a:ext cx="648970" cy="3982720"/>
          </a:xfrm>
          <a:prstGeom prst="rect">
            <a:avLst/>
          </a:prstGeom>
        </p:spPr>
        <p:txBody>
          <a:bodyPr vert="eaVert" lIns="0" tIns="0" rIns="0" bIns="0" rtlCol="0" anchor="t">
            <a:noAutofit/>
          </a:bodyPr>
          <a:lstStyle/>
          <a:p>
            <a:pPr algn="ctr">
              <a:lnSpc>
                <a:spcPts val="4370"/>
              </a:lnSpc>
            </a:pPr>
            <a:r>
              <a:rPr lang="zh-CN" altLang="en-US" sz="3600">
                <a:solidFill>
                  <a:srgbClr val="FFFFFF"/>
                </a:solidFill>
                <a:ea typeface="思源黑体 2 Bold" panose="020B0800000000000000" charset="-122"/>
              </a:rPr>
              <a:t>压缩方案</a:t>
            </a:r>
            <a:endParaRPr lang="zh-CN" altLang="en-US" sz="3600">
              <a:solidFill>
                <a:srgbClr val="FFFFFF"/>
              </a:solidFill>
              <a:ea typeface="思源黑体 2 Bold" panose="020B0800000000000000" charset="-122"/>
            </a:endParaRPr>
          </a:p>
        </p:txBody>
      </p:sp>
      <p:sp>
        <p:nvSpPr>
          <p:cNvPr id="7" name="文本框 6"/>
          <p:cNvSpPr txBox="1"/>
          <p:nvPr/>
        </p:nvSpPr>
        <p:spPr>
          <a:xfrm>
            <a:off x="5943600" y="2476500"/>
            <a:ext cx="6129020" cy="6439535"/>
          </a:xfrm>
          <a:prstGeom prst="rect">
            <a:avLst/>
          </a:prstGeom>
          <a:noFill/>
        </p:spPr>
        <p:txBody>
          <a:bodyPr wrap="square" rtlCol="0">
            <a:spAutoFit/>
          </a:bodyPr>
          <a:p>
            <a:pPr algn="r">
              <a:lnSpc>
                <a:spcPts val="5500"/>
              </a:lnSpc>
              <a:spcBef>
                <a:spcPts val="0"/>
              </a:spcBef>
              <a:spcAft>
                <a:spcPts val="0"/>
              </a:spcAft>
            </a:pPr>
            <a:r>
              <a:rPr lang="en-US" altLang="zh-CN" sz="5400" b="1">
                <a:solidFill>
                  <a:schemeClr val="tx1"/>
                </a:solidFill>
              </a:rPr>
              <a:t>48</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166</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136</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230</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2</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250</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128</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38</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48</a:t>
            </a:r>
            <a:endParaRPr lang="en-US" altLang="zh-CN" sz="5400" b="1">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32" name="Group 32"/>
          <p:cNvGrpSpPr/>
          <p:nvPr/>
        </p:nvGrpSpPr>
        <p:grpSpPr>
          <a:xfrm>
            <a:off x="914400" y="4145280"/>
            <a:ext cx="737235" cy="4298315"/>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36" name="TextBox 36"/>
          <p:cNvSpPr txBox="1"/>
          <p:nvPr/>
        </p:nvSpPr>
        <p:spPr>
          <a:xfrm>
            <a:off x="1295400" y="723900"/>
            <a:ext cx="799846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迷宫存储的状态压缩</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38" name="TextBox 38"/>
          <p:cNvSpPr txBox="1"/>
          <p:nvPr/>
        </p:nvSpPr>
        <p:spPr>
          <a:xfrm>
            <a:off x="914400" y="4152900"/>
            <a:ext cx="648970" cy="3982720"/>
          </a:xfrm>
          <a:prstGeom prst="rect">
            <a:avLst/>
          </a:prstGeom>
        </p:spPr>
        <p:txBody>
          <a:bodyPr vert="eaVert" lIns="0" tIns="0" rIns="0" bIns="0" rtlCol="0" anchor="t">
            <a:noAutofit/>
          </a:bodyPr>
          <a:lstStyle/>
          <a:p>
            <a:pPr algn="ctr">
              <a:lnSpc>
                <a:spcPts val="4370"/>
              </a:lnSpc>
            </a:pPr>
            <a:r>
              <a:rPr lang="zh-CN" altLang="en-US" sz="3600">
                <a:solidFill>
                  <a:srgbClr val="FFFFFF"/>
                </a:solidFill>
                <a:ea typeface="思源黑体 2 Bold" panose="020B0800000000000000" charset="-122"/>
              </a:rPr>
              <a:t>压缩方案</a:t>
            </a:r>
            <a:endParaRPr lang="zh-CN" altLang="en-US" sz="3600">
              <a:solidFill>
                <a:srgbClr val="FFFFFF"/>
              </a:solidFill>
              <a:ea typeface="思源黑体 2 Bold" panose="020B0800000000000000" charset="-122"/>
            </a:endParaRPr>
          </a:p>
        </p:txBody>
      </p:sp>
      <p:sp>
        <p:nvSpPr>
          <p:cNvPr id="7" name="文本框 6"/>
          <p:cNvSpPr txBox="1"/>
          <p:nvPr/>
        </p:nvSpPr>
        <p:spPr>
          <a:xfrm>
            <a:off x="5943600" y="2476500"/>
            <a:ext cx="6129020" cy="6439535"/>
          </a:xfrm>
          <a:prstGeom prst="rect">
            <a:avLst/>
          </a:prstGeom>
          <a:noFill/>
        </p:spPr>
        <p:txBody>
          <a:bodyPr wrap="square" rtlCol="0">
            <a:spAutoFit/>
          </a:bodyPr>
          <a:p>
            <a:pPr algn="r">
              <a:lnSpc>
                <a:spcPts val="5500"/>
              </a:lnSpc>
              <a:spcBef>
                <a:spcPts val="0"/>
              </a:spcBef>
              <a:spcAft>
                <a:spcPts val="0"/>
              </a:spcAft>
            </a:pPr>
            <a:r>
              <a:rPr lang="en-US" altLang="zh-CN" sz="5400" b="1">
                <a:solidFill>
                  <a:schemeClr val="tx1"/>
                </a:solidFill>
              </a:rPr>
              <a:t>48</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166</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136</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230</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2</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250</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128</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38</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48</a:t>
            </a:r>
            <a:endParaRPr lang="en-US" altLang="zh-CN" sz="5400" b="1">
              <a:solidFill>
                <a:schemeClr val="tx1"/>
              </a:solidFill>
            </a:endParaRPr>
          </a:p>
        </p:txBody>
      </p:sp>
      <p:sp>
        <p:nvSpPr>
          <p:cNvPr id="8" name="文本框 7"/>
          <p:cNvSpPr txBox="1"/>
          <p:nvPr/>
        </p:nvSpPr>
        <p:spPr>
          <a:xfrm>
            <a:off x="7806690" y="2451100"/>
            <a:ext cx="4575810" cy="6439535"/>
          </a:xfrm>
          <a:prstGeom prst="rect">
            <a:avLst/>
          </a:prstGeom>
          <a:noFill/>
        </p:spPr>
        <p:txBody>
          <a:bodyPr wrap="square" rtlCol="0">
            <a:spAutoFit/>
          </a:bodyPr>
          <a:p>
            <a:pPr algn="r">
              <a:lnSpc>
                <a:spcPts val="5500"/>
              </a:lnSpc>
              <a:spcBef>
                <a:spcPts val="0"/>
              </a:spcBef>
              <a:spcAft>
                <a:spcPts val="0"/>
              </a:spcAft>
            </a:pPr>
            <a:r>
              <a:rPr lang="en-US" altLang="zh-CN" sz="5400" b="1">
                <a:solidFill>
                  <a:schemeClr val="tx1"/>
                </a:solidFill>
              </a:rPr>
              <a:t>Long[9]={          ,</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a:t>
            </a:r>
            <a:endParaRPr lang="en-US" altLang="zh-CN" sz="5400" b="1">
              <a:solidFill>
                <a:schemeClr val="tx1"/>
              </a:solidFill>
            </a:endParaRPr>
          </a:p>
          <a:p>
            <a:pPr algn="r">
              <a:lnSpc>
                <a:spcPts val="5500"/>
              </a:lnSpc>
              <a:spcBef>
                <a:spcPts val="0"/>
              </a:spcBef>
              <a:spcAft>
                <a:spcPts val="0"/>
              </a:spcAft>
            </a:pPr>
            <a:r>
              <a:rPr lang="en-US" altLang="zh-CN" sz="5400" b="1">
                <a:solidFill>
                  <a:schemeClr val="tx1"/>
                </a:solidFill>
              </a:rPr>
              <a:t>,</a:t>
            </a:r>
            <a:endParaRPr lang="en-US" altLang="zh-CN" sz="5400" b="1">
              <a:solidFill>
                <a:schemeClr val="tx1"/>
              </a:solidFill>
            </a:endParaRPr>
          </a:p>
          <a:p>
            <a:pPr marL="1828800" lvl="4" indent="457200" algn="r">
              <a:lnSpc>
                <a:spcPts val="5500"/>
              </a:lnSpc>
              <a:spcBef>
                <a:spcPts val="0"/>
              </a:spcBef>
              <a:spcAft>
                <a:spcPts val="0"/>
              </a:spcAft>
            </a:pPr>
            <a:r>
              <a:rPr lang="en-US" altLang="zh-CN" sz="5400" b="1">
                <a:solidFill>
                  <a:schemeClr val="tx1"/>
                </a:solidFill>
              </a:rPr>
              <a:t>}</a:t>
            </a:r>
            <a:endParaRPr lang="en-US" altLang="zh-CN" sz="5400" b="1">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34065" y="-1686409"/>
            <a:ext cx="14419405" cy="10200394"/>
          </a:xfrm>
          <a:custGeom>
            <a:avLst/>
            <a:gdLst/>
            <a:ahLst/>
            <a:cxnLst/>
            <a:rect l="l" t="t" r="r" b="b"/>
            <a:pathLst>
              <a:path w="14419405" h="10200394">
                <a:moveTo>
                  <a:pt x="0" y="0"/>
                </a:moveTo>
                <a:lnTo>
                  <a:pt x="14419404" y="0"/>
                </a:lnTo>
                <a:lnTo>
                  <a:pt x="14419404" y="10200394"/>
                </a:lnTo>
                <a:lnTo>
                  <a:pt x="0" y="10200394"/>
                </a:lnTo>
                <a:lnTo>
                  <a:pt x="0" y="0"/>
                </a:lnTo>
                <a:close/>
              </a:path>
            </a:pathLst>
          </a:custGeom>
          <a:blipFill>
            <a:blip r:embed="rId1">
              <a:alphaModFix amt="16000"/>
            </a:blip>
            <a:stretch>
              <a:fillRect/>
            </a:stretch>
          </a:blipFill>
        </p:spPr>
      </p:sp>
      <p:sp>
        <p:nvSpPr>
          <p:cNvPr id="3" name="Freeform 3"/>
          <p:cNvSpPr/>
          <p:nvPr/>
        </p:nvSpPr>
        <p:spPr>
          <a:xfrm rot="10686887">
            <a:off x="-229860" y="-403461"/>
            <a:ext cx="3813936" cy="3380101"/>
          </a:xfrm>
          <a:custGeom>
            <a:avLst/>
            <a:gdLst/>
            <a:ahLst/>
            <a:cxnLst/>
            <a:rect l="l" t="t" r="r" b="b"/>
            <a:pathLst>
              <a:path w="3813936" h="3380101">
                <a:moveTo>
                  <a:pt x="0" y="0"/>
                </a:moveTo>
                <a:lnTo>
                  <a:pt x="3813937" y="0"/>
                </a:lnTo>
                <a:lnTo>
                  <a:pt x="3813937" y="3380101"/>
                </a:lnTo>
                <a:lnTo>
                  <a:pt x="0" y="3380101"/>
                </a:lnTo>
                <a:lnTo>
                  <a:pt x="0" y="0"/>
                </a:lnTo>
                <a:close/>
              </a:path>
            </a:pathLst>
          </a:custGeom>
          <a:blipFill>
            <a:blip r:embed="rId2"/>
            <a:stretch>
              <a:fillRect/>
            </a:stretch>
          </a:blipFill>
        </p:spPr>
      </p:sp>
      <p:sp>
        <p:nvSpPr>
          <p:cNvPr id="4" name="Freeform 4"/>
          <p:cNvSpPr/>
          <p:nvPr/>
        </p:nvSpPr>
        <p:spPr>
          <a:xfrm rot="5233484">
            <a:off x="-2188140" y="-469724"/>
            <a:ext cx="3873231" cy="3718302"/>
          </a:xfrm>
          <a:custGeom>
            <a:avLst/>
            <a:gdLst/>
            <a:ahLst/>
            <a:cxnLst/>
            <a:rect l="l" t="t" r="r" b="b"/>
            <a:pathLst>
              <a:path w="3873231" h="3718302">
                <a:moveTo>
                  <a:pt x="0" y="0"/>
                </a:moveTo>
                <a:lnTo>
                  <a:pt x="3873231" y="0"/>
                </a:lnTo>
                <a:lnTo>
                  <a:pt x="3873231" y="3718301"/>
                </a:lnTo>
                <a:lnTo>
                  <a:pt x="0" y="3718301"/>
                </a:lnTo>
                <a:lnTo>
                  <a:pt x="0" y="0"/>
                </a:lnTo>
                <a:close/>
              </a:path>
            </a:pathLst>
          </a:custGeom>
          <a:blipFill>
            <a:blip r:embed="rId3"/>
            <a:stretch>
              <a:fillRect/>
            </a:stretch>
          </a:blipFill>
        </p:spPr>
      </p:sp>
      <p:sp>
        <p:nvSpPr>
          <p:cNvPr id="8" name="Freeform 8"/>
          <p:cNvSpPr/>
          <p:nvPr/>
        </p:nvSpPr>
        <p:spPr>
          <a:xfrm rot="65218">
            <a:off x="13904829" y="7117959"/>
            <a:ext cx="4456889" cy="3949918"/>
          </a:xfrm>
          <a:custGeom>
            <a:avLst/>
            <a:gdLst/>
            <a:ahLst/>
            <a:cxnLst/>
            <a:rect l="l" t="t" r="r" b="b"/>
            <a:pathLst>
              <a:path w="4456889" h="3949918">
                <a:moveTo>
                  <a:pt x="0" y="0"/>
                </a:moveTo>
                <a:lnTo>
                  <a:pt x="4456889" y="0"/>
                </a:lnTo>
                <a:lnTo>
                  <a:pt x="4456889" y="3949918"/>
                </a:lnTo>
                <a:lnTo>
                  <a:pt x="0" y="3949918"/>
                </a:lnTo>
                <a:lnTo>
                  <a:pt x="0" y="0"/>
                </a:lnTo>
                <a:close/>
              </a:path>
            </a:pathLst>
          </a:custGeom>
          <a:blipFill>
            <a:blip r:embed="rId4"/>
            <a:stretch>
              <a:fillRect/>
            </a:stretch>
          </a:blipFill>
        </p:spPr>
      </p:sp>
      <p:sp>
        <p:nvSpPr>
          <p:cNvPr id="9" name="Freeform 9"/>
          <p:cNvSpPr/>
          <p:nvPr/>
        </p:nvSpPr>
        <p:spPr>
          <a:xfrm rot="-1562462">
            <a:off x="16389462" y="7862915"/>
            <a:ext cx="4051551" cy="3889489"/>
          </a:xfrm>
          <a:custGeom>
            <a:avLst/>
            <a:gdLst/>
            <a:ahLst/>
            <a:cxnLst/>
            <a:rect l="l" t="t" r="r" b="b"/>
            <a:pathLst>
              <a:path w="4051551" h="3889489">
                <a:moveTo>
                  <a:pt x="0" y="0"/>
                </a:moveTo>
                <a:lnTo>
                  <a:pt x="4051551" y="0"/>
                </a:lnTo>
                <a:lnTo>
                  <a:pt x="4051551" y="3889489"/>
                </a:lnTo>
                <a:lnTo>
                  <a:pt x="0" y="3889489"/>
                </a:lnTo>
                <a:lnTo>
                  <a:pt x="0" y="0"/>
                </a:lnTo>
                <a:close/>
              </a:path>
            </a:pathLst>
          </a:custGeom>
          <a:blipFill>
            <a:blip r:embed="rId5"/>
            <a:stretch>
              <a:fillRect/>
            </a:stretch>
          </a:blipFill>
        </p:spPr>
      </p:sp>
      <p:grpSp>
        <p:nvGrpSpPr>
          <p:cNvPr id="10" name="Group 10"/>
          <p:cNvGrpSpPr/>
          <p:nvPr/>
        </p:nvGrpSpPr>
        <p:grpSpPr>
          <a:xfrm>
            <a:off x="2221865" y="3403600"/>
            <a:ext cx="13936980" cy="5725795"/>
            <a:chOff x="0" y="0"/>
            <a:chExt cx="931022" cy="330709"/>
          </a:xfrm>
        </p:grpSpPr>
        <p:sp>
          <p:nvSpPr>
            <p:cNvPr id="11" name="Freeform 11"/>
            <p:cNvSpPr/>
            <p:nvPr/>
          </p:nvSpPr>
          <p:spPr>
            <a:xfrm>
              <a:off x="0" y="0"/>
              <a:ext cx="931022" cy="330709"/>
            </a:xfrm>
            <a:custGeom>
              <a:avLst/>
              <a:gdLst/>
              <a:ahLst/>
              <a:cxnLst/>
              <a:rect l="l" t="t" r="r" b="b"/>
              <a:pathLst>
                <a:path w="931022" h="330709">
                  <a:moveTo>
                    <a:pt x="15716" y="0"/>
                  </a:moveTo>
                  <a:lnTo>
                    <a:pt x="915306" y="0"/>
                  </a:lnTo>
                  <a:cubicBezTo>
                    <a:pt x="919474" y="0"/>
                    <a:pt x="923472" y="1656"/>
                    <a:pt x="926419" y="4603"/>
                  </a:cubicBezTo>
                  <a:cubicBezTo>
                    <a:pt x="929366" y="7551"/>
                    <a:pt x="931022" y="11548"/>
                    <a:pt x="931022" y="15716"/>
                  </a:cubicBezTo>
                  <a:lnTo>
                    <a:pt x="931022" y="314993"/>
                  </a:lnTo>
                  <a:cubicBezTo>
                    <a:pt x="931022" y="323673"/>
                    <a:pt x="923986" y="330709"/>
                    <a:pt x="915306" y="330709"/>
                  </a:cubicBezTo>
                  <a:lnTo>
                    <a:pt x="15716" y="330709"/>
                  </a:lnTo>
                  <a:cubicBezTo>
                    <a:pt x="11548" y="330709"/>
                    <a:pt x="7551" y="329053"/>
                    <a:pt x="4603" y="326106"/>
                  </a:cubicBezTo>
                  <a:cubicBezTo>
                    <a:pt x="1656" y="323158"/>
                    <a:pt x="0" y="319161"/>
                    <a:pt x="0" y="314993"/>
                  </a:cubicBezTo>
                  <a:lnTo>
                    <a:pt x="0" y="15716"/>
                  </a:lnTo>
                  <a:cubicBezTo>
                    <a:pt x="0" y="11548"/>
                    <a:pt x="1656" y="7551"/>
                    <a:pt x="4603" y="4603"/>
                  </a:cubicBezTo>
                  <a:cubicBezTo>
                    <a:pt x="7551" y="1656"/>
                    <a:pt x="11548" y="0"/>
                    <a:pt x="15716" y="0"/>
                  </a:cubicBezTo>
                  <a:close/>
                </a:path>
              </a:pathLst>
            </a:custGeom>
            <a:solidFill>
              <a:srgbClr val="8A1C1F"/>
            </a:solidFill>
            <a:ln cap="sq">
              <a:noFill/>
              <a:prstDash val="solid"/>
              <a:miter/>
            </a:ln>
          </p:spPr>
        </p:sp>
        <p:sp>
          <p:nvSpPr>
            <p:cNvPr id="12" name="TextBox 12"/>
            <p:cNvSpPr txBox="1"/>
            <p:nvPr/>
          </p:nvSpPr>
          <p:spPr>
            <a:xfrm>
              <a:off x="0" y="-47625"/>
              <a:ext cx="931022" cy="378334"/>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0" y="8072886"/>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9" name="Freeform 19"/>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20" name="TextBox 20"/>
          <p:cNvSpPr txBox="1"/>
          <p:nvPr/>
        </p:nvSpPr>
        <p:spPr>
          <a:xfrm>
            <a:off x="5605780" y="1303020"/>
            <a:ext cx="7168515" cy="1630680"/>
          </a:xfrm>
          <a:prstGeom prst="rect">
            <a:avLst/>
          </a:prstGeom>
        </p:spPr>
        <p:txBody>
          <a:bodyPr wrap="square" lIns="0" tIns="0" rIns="0" bIns="0" rtlCol="0" anchor="t">
            <a:spAutoFit/>
          </a:bodyPr>
          <a:lstStyle/>
          <a:p>
            <a:pPr algn="ctr">
              <a:lnSpc>
                <a:spcPts val="6360"/>
              </a:lnSpc>
            </a:pPr>
            <a:r>
              <a:rPr lang="zh-CN" altLang="en-US" sz="5300">
                <a:solidFill>
                  <a:srgbClr val="100F0D"/>
                </a:solidFill>
                <a:ea typeface="思源黑体 1 Bold" panose="020B0800000000000000" charset="-122"/>
              </a:rPr>
              <a:t>存储效率</a:t>
            </a:r>
            <a:r>
              <a:rPr lang="zh-CN" altLang="en-US" sz="5300">
                <a:solidFill>
                  <a:srgbClr val="100F0D"/>
                </a:solidFill>
                <a:ea typeface="思源黑体 1 Bold" panose="020B0800000000000000" charset="-122"/>
              </a:rPr>
              <a:t>对比</a:t>
            </a:r>
            <a:endParaRPr lang="zh-CN" altLang="en-US" sz="5300">
              <a:solidFill>
                <a:srgbClr val="100F0D"/>
              </a:solidFill>
              <a:ea typeface="思源黑体 1 Bold" panose="020B0800000000000000" charset="-122"/>
            </a:endParaRPr>
          </a:p>
          <a:p>
            <a:pPr algn="ctr">
              <a:lnSpc>
                <a:spcPts val="6360"/>
              </a:lnSpc>
            </a:pPr>
            <a:r>
              <a:rPr lang="en-US" altLang="zh-CN" sz="4000">
                <a:solidFill>
                  <a:srgbClr val="100F0D"/>
                </a:solidFill>
                <a:ea typeface="思源黑体 1 Bold" panose="020B0800000000000000" charset="-122"/>
              </a:rPr>
              <a:t>                            ——</a:t>
            </a:r>
            <a:r>
              <a:rPr lang="zh-CN" altLang="en-US" sz="4000">
                <a:solidFill>
                  <a:srgbClr val="100F0D"/>
                </a:solidFill>
                <a:ea typeface="思源黑体 1 Bold" panose="020B0800000000000000" charset="-122"/>
              </a:rPr>
              <a:t>以</a:t>
            </a:r>
            <a:r>
              <a:rPr lang="en-US" altLang="zh-CN" sz="4000">
                <a:solidFill>
                  <a:srgbClr val="100F0D"/>
                </a:solidFill>
                <a:ea typeface="思源黑体 1 Bold" panose="020B0800000000000000" charset="-122"/>
              </a:rPr>
              <a:t>json</a:t>
            </a:r>
            <a:r>
              <a:rPr lang="zh-CN" altLang="en-US" sz="4000">
                <a:solidFill>
                  <a:srgbClr val="100F0D"/>
                </a:solidFill>
                <a:ea typeface="思源黑体 1 Bold" panose="020B0800000000000000" charset="-122"/>
              </a:rPr>
              <a:t>为例</a:t>
            </a:r>
            <a:endParaRPr lang="zh-CN" altLang="en-US" sz="4000">
              <a:solidFill>
                <a:srgbClr val="100F0D"/>
              </a:solidFill>
              <a:ea typeface="思源黑体 1 Bold" panose="020B0800000000000000" charset="-122"/>
            </a:endParaRPr>
          </a:p>
        </p:txBody>
      </p:sp>
      <p:graphicFrame>
        <p:nvGraphicFramePr>
          <p:cNvPr id="26" name="表格 25"/>
          <p:cNvGraphicFramePr/>
          <p:nvPr/>
        </p:nvGraphicFramePr>
        <p:xfrm>
          <a:off x="6453188" y="4457700"/>
          <a:ext cx="1265555" cy="0"/>
        </p:xfrm>
        <a:graphic>
          <a:graphicData uri="http://schemas.openxmlformats.org/drawingml/2006/table">
            <a:tbl>
              <a:tblPr/>
              <a:tblGrid>
                <a:gridCol w="0"/>
              </a:tblGrid>
              <a:tr h="0">
                <a:tc>
                  <a:txBody>
                    <a:bodyPr/>
                    <a:p>
                      <a:pPr marL="9525" indent="0" algn="just">
                        <a:lnSpc>
                          <a:spcPct val="150000"/>
                        </a:lnSpc>
                        <a:spcBef>
                          <a:spcPct val="0"/>
                        </a:spcBef>
                        <a:spcAft>
                          <a:spcPct val="0"/>
                        </a:spcAft>
                      </a:pPr>
                      <a:r>
                        <a:rPr lang="zh-CN" sz="1200">
                          <a:latin typeface="黑体" panose="02010609060101010101" charset="-122"/>
                          <a:ea typeface="黑体" panose="02010609060101010101" charset="-122"/>
                        </a:rPr>
                        <a:t>方案</a:t>
                      </a:r>
                      <a:endParaRPr lang="zh-CN" sz="1200">
                        <a:latin typeface="黑体" panose="02010609060101010101" charset="-122"/>
                        <a:ea typeface="黑体" panose="02010609060101010101" charset="-122"/>
                      </a:endParaRPr>
                    </a:p>
                  </a:txBody>
                  <a:tcPr marL="9525" marR="9525" marT="9525" marB="9525" anchor="ctr" anchorCtr="0">
                    <a:lnL>
                      <a:noFill/>
                    </a:lnL>
                    <a:lnR>
                      <a:noFill/>
                    </a:lnR>
                    <a:lnT>
                      <a:noFill/>
                    </a:lnT>
                    <a:lnB>
                      <a:noFill/>
                    </a:lnB>
                    <a:noFill/>
                  </a:tcPr>
                </a:tc>
              </a:tr>
            </a:tbl>
          </a:graphicData>
        </a:graphic>
      </p:graphicFrame>
      <p:graphicFrame>
        <p:nvGraphicFramePr>
          <p:cNvPr id="27" name="表格 26"/>
          <p:cNvGraphicFramePr/>
          <p:nvPr>
            <p:custDataLst>
              <p:tags r:id="rId8"/>
            </p:custDataLst>
          </p:nvPr>
        </p:nvGraphicFramePr>
        <p:xfrm>
          <a:off x="2743200" y="3926205"/>
          <a:ext cx="13139420" cy="4046855"/>
        </p:xfrm>
        <a:graphic>
          <a:graphicData uri="http://schemas.openxmlformats.org/drawingml/2006/table">
            <a:tbl>
              <a:tblPr firstRow="1" bandRow="1">
                <a:tableStyleId>{21E4AEA4-8DFA-4A89-87EB-49C32662AFE0}</a:tableStyleId>
              </a:tblPr>
              <a:tblGrid>
                <a:gridCol w="2694305"/>
                <a:gridCol w="2370455"/>
                <a:gridCol w="4142105"/>
                <a:gridCol w="3932555"/>
              </a:tblGrid>
              <a:tr h="997585">
                <a:tc>
                  <a:txBody>
                    <a:bodyPr/>
                    <a:p>
                      <a:pPr marL="68580" indent="0" algn="just">
                        <a:lnSpc>
                          <a:spcPct val="150000"/>
                        </a:lnSpc>
                        <a:spcBef>
                          <a:spcPct val="0"/>
                        </a:spcBef>
                        <a:spcAft>
                          <a:spcPct val="0"/>
                        </a:spcAft>
                      </a:pPr>
                      <a:r>
                        <a:rPr lang="en-US" altLang="zh-CN" sz="2800">
                          <a:solidFill>
                            <a:schemeClr val="bg1"/>
                          </a:solidFill>
                          <a:latin typeface="黑体" panose="02010609060101010101" charset="-122"/>
                          <a:ea typeface="黑体" panose="02010609060101010101" charset="-122"/>
                        </a:rPr>
                        <a:t> </a:t>
                      </a:r>
                      <a:endParaRPr lang="en-US" altLang="zh-CN" sz="28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数据结构</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序列化数据量</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总空间占用</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r>
              <a:tr h="1524635">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传统方案</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en-US" altLang="zh-CN" sz="3200">
                          <a:solidFill>
                            <a:schemeClr val="bg1"/>
                          </a:solidFill>
                          <a:latin typeface="黑体" panose="02010609060101010101" charset="-122"/>
                          <a:ea typeface="黑体" panose="02010609060101010101" charset="-122"/>
                        </a:rPr>
                        <a:t>bool[]</a:t>
                      </a:r>
                      <a:endParaRPr lang="en-US" alt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每个格子</a:t>
                      </a:r>
                      <a:r>
                        <a:rPr lang="zh-CN" altLang="en-US" sz="3200">
                          <a:solidFill>
                            <a:schemeClr val="bg1"/>
                          </a:solidFill>
                          <a:latin typeface="黑体" panose="02010609060101010101" charset="-122"/>
                          <a:ea typeface="黑体" panose="02010609060101010101" charset="-122"/>
                        </a:rPr>
                        <a:t> </a:t>
                      </a:r>
                      <a:r>
                        <a:rPr lang="en-US" altLang="zh-CN" sz="3200">
                          <a:solidFill>
                            <a:schemeClr val="bg1"/>
                          </a:solidFill>
                          <a:latin typeface="黑体" panose="02010609060101010101" charset="-122"/>
                          <a:ea typeface="黑体" panose="02010609060101010101" charset="-122"/>
                        </a:rPr>
                        <a:t>5 </a:t>
                      </a:r>
                      <a:r>
                        <a:rPr lang="zh-CN" altLang="en-US" sz="3200">
                          <a:solidFill>
                            <a:schemeClr val="bg1"/>
                          </a:solidFill>
                          <a:latin typeface="黑体" panose="02010609060101010101" charset="-122"/>
                          <a:ea typeface="黑体" panose="02010609060101010101" charset="-122"/>
                        </a:rPr>
                        <a:t>字节</a:t>
                      </a:r>
                      <a:endParaRPr lang="zh-CN" altLang="en-US"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en-US" altLang="zh-CN" sz="3200">
                          <a:solidFill>
                            <a:schemeClr val="bg1"/>
                          </a:solidFill>
                          <a:latin typeface="黑体" panose="02010609060101010101" charset="-122"/>
                          <a:ea typeface="黑体" panose="02010609060101010101" charset="-122"/>
                        </a:rPr>
                        <a:t>20480 </a:t>
                      </a:r>
                      <a:r>
                        <a:rPr lang="zh-CN" altLang="en-US" sz="3200">
                          <a:solidFill>
                            <a:schemeClr val="bg1"/>
                          </a:solidFill>
                          <a:latin typeface="黑体" panose="02010609060101010101" charset="-122"/>
                          <a:ea typeface="黑体" panose="02010609060101010101" charset="-122"/>
                        </a:rPr>
                        <a:t>字节 </a:t>
                      </a:r>
                      <a:r>
                        <a:rPr lang="en-US" altLang="zh-CN" sz="3200">
                          <a:solidFill>
                            <a:schemeClr val="bg1"/>
                          </a:solidFill>
                          <a:latin typeface="黑体" panose="02010609060101010101" charset="-122"/>
                          <a:ea typeface="黑体" panose="02010609060101010101" charset="-122"/>
                        </a:rPr>
                        <a:t>(20 KB)</a:t>
                      </a:r>
                      <a:endParaRPr lang="en-US" altLang="zh-CN" sz="3200">
                        <a:solidFill>
                          <a:schemeClr val="bg1"/>
                        </a:solidFill>
                        <a:latin typeface="黑体" panose="02010609060101010101" charset="-122"/>
                        <a:ea typeface="黑体" panose="02010609060101010101" charset="-122"/>
                      </a:endParaRPr>
                    </a:p>
                  </a:txBody>
                  <a:tcPr marL="68580" marR="68580" marT="0" marB="0" anchor="t" anchorCtr="0">
                    <a:noFill/>
                  </a:tcPr>
                </a:tc>
              </a:tr>
              <a:tr h="1524635">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压缩方案</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en-US" altLang="zh-CN" sz="3200">
                          <a:solidFill>
                            <a:schemeClr val="bg1"/>
                          </a:solidFill>
                          <a:latin typeface="黑体" panose="02010609060101010101" charset="-122"/>
                          <a:ea typeface="黑体" panose="02010609060101010101" charset="-122"/>
                        </a:rPr>
                        <a:t>long[]</a:t>
                      </a:r>
                      <a:endParaRPr lang="en-US" alt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每个</a:t>
                      </a:r>
                      <a:r>
                        <a:rPr lang="zh-CN" altLang="en-US" sz="3200">
                          <a:solidFill>
                            <a:schemeClr val="bg1"/>
                          </a:solidFill>
                          <a:latin typeface="黑体" panose="02010609060101010101" charset="-122"/>
                          <a:ea typeface="黑体" panose="02010609060101010101" charset="-122"/>
                        </a:rPr>
                        <a:t> </a:t>
                      </a:r>
                      <a:r>
                        <a:rPr lang="en-US" altLang="zh-CN" sz="3200">
                          <a:solidFill>
                            <a:schemeClr val="bg1"/>
                          </a:solidFill>
                          <a:latin typeface="黑体" panose="02010609060101010101" charset="-122"/>
                          <a:ea typeface="黑体" panose="02010609060101010101" charset="-122"/>
                        </a:rPr>
                        <a:t>long </a:t>
                      </a:r>
                      <a:r>
                        <a:rPr lang="zh-CN" altLang="en-US" sz="3200">
                          <a:solidFill>
                            <a:schemeClr val="bg1"/>
                          </a:solidFill>
                          <a:latin typeface="黑体" panose="02010609060101010101" charset="-122"/>
                          <a:ea typeface="黑体" panose="02010609060101010101" charset="-122"/>
                        </a:rPr>
                        <a:t>约 </a:t>
                      </a:r>
                      <a:r>
                        <a:rPr lang="en-US" altLang="zh-CN" sz="3200">
                          <a:solidFill>
                            <a:schemeClr val="bg1"/>
                          </a:solidFill>
                          <a:latin typeface="黑体" panose="02010609060101010101" charset="-122"/>
                          <a:ea typeface="黑体" panose="02010609060101010101" charset="-122"/>
                        </a:rPr>
                        <a:t>10 </a:t>
                      </a:r>
                      <a:r>
                        <a:rPr lang="zh-CN" altLang="en-US" sz="3200">
                          <a:solidFill>
                            <a:schemeClr val="bg1"/>
                          </a:solidFill>
                          <a:latin typeface="黑体" panose="02010609060101010101" charset="-122"/>
                          <a:ea typeface="黑体" panose="02010609060101010101" charset="-122"/>
                        </a:rPr>
                        <a:t>字节（十进制）</a:t>
                      </a:r>
                      <a:endParaRPr lang="zh-CN" altLang="en-US"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en-US" altLang="zh-CN" sz="3200">
                          <a:solidFill>
                            <a:schemeClr val="bg1"/>
                          </a:solidFill>
                          <a:latin typeface="黑体" panose="02010609060101010101" charset="-122"/>
                          <a:ea typeface="黑体" panose="02010609060101010101" charset="-122"/>
                        </a:rPr>
                        <a:t>640 </a:t>
                      </a:r>
                      <a:r>
                        <a:rPr lang="zh-CN" altLang="en-US" sz="3200">
                          <a:solidFill>
                            <a:schemeClr val="bg1"/>
                          </a:solidFill>
                          <a:latin typeface="黑体" panose="02010609060101010101" charset="-122"/>
                          <a:ea typeface="黑体" panose="02010609060101010101" charset="-122"/>
                        </a:rPr>
                        <a:t>字节</a:t>
                      </a:r>
                      <a:endParaRPr lang="zh-CN" altLang="en-US" sz="3200">
                        <a:solidFill>
                          <a:schemeClr val="bg1"/>
                        </a:solidFill>
                        <a:latin typeface="黑体" panose="02010609060101010101" charset="-122"/>
                        <a:ea typeface="黑体" panose="02010609060101010101" charset="-122"/>
                      </a:endParaRPr>
                    </a:p>
                  </a:txBody>
                  <a:tcPr marL="68580" marR="68580" marT="0" marB="0" anchor="t" anchorCtr="0">
                    <a:noFill/>
                  </a:tcPr>
                </a:tc>
              </a:tr>
            </a:tbl>
          </a:graphicData>
        </a:graphic>
      </p:graphicFrame>
      <p:sp>
        <p:nvSpPr>
          <p:cNvPr id="31" name="文本框 30"/>
          <p:cNvSpPr txBox="1"/>
          <p:nvPr/>
        </p:nvSpPr>
        <p:spPr>
          <a:xfrm>
            <a:off x="2819400" y="8267700"/>
            <a:ext cx="8295640" cy="460375"/>
          </a:xfrm>
          <a:prstGeom prst="rect">
            <a:avLst/>
          </a:prstGeom>
        </p:spPr>
        <p:txBody>
          <a:bodyPr wrap="square">
            <a:spAutoFit/>
          </a:bodyPr>
          <a:p>
            <a:pPr marL="0" indent="0" algn="just" defTabSz="266700">
              <a:spcAft>
                <a:spcPct val="0"/>
              </a:spcAft>
            </a:pPr>
            <a:r>
              <a:rPr lang="zh-CN" altLang="en-US" sz="2400">
                <a:solidFill>
                  <a:schemeClr val="bg1"/>
                </a:solidFill>
                <a:latin typeface="黑体" panose="02010609060101010101" charset="-122"/>
                <a:ea typeface="黑体" panose="02010609060101010101" charset="-122"/>
              </a:rPr>
              <a:t>通过位压缩，压缩方案的内存占用仅为传统方案的约 </a:t>
            </a:r>
            <a:r>
              <a:rPr lang="en-US" altLang="zh-CN" sz="2400">
                <a:solidFill>
                  <a:schemeClr val="bg1"/>
                </a:solidFill>
                <a:latin typeface="黑体" panose="02010609060101010101" charset="-122"/>
                <a:ea typeface="黑体" panose="02010609060101010101" charset="-122"/>
              </a:rPr>
              <a:t>3%</a:t>
            </a:r>
            <a:endParaRPr lang="en-US" altLang="zh-CN" sz="2400">
              <a:solidFill>
                <a:schemeClr val="bg1"/>
              </a:solidFill>
              <a:latin typeface="黑体" panose="02010609060101010101" charset="-122"/>
              <a:ea typeface="黑体" panose="0201060906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878420">
            <a:off x="12447682" y="-1481817"/>
            <a:ext cx="6881426" cy="6098664"/>
          </a:xfrm>
          <a:custGeom>
            <a:avLst/>
            <a:gdLst/>
            <a:ahLst/>
            <a:cxnLst/>
            <a:rect l="l" t="t" r="r" b="b"/>
            <a:pathLst>
              <a:path w="6881426" h="6098664">
                <a:moveTo>
                  <a:pt x="0" y="0"/>
                </a:moveTo>
                <a:lnTo>
                  <a:pt x="6881425" y="0"/>
                </a:lnTo>
                <a:lnTo>
                  <a:pt x="6881425" y="6098663"/>
                </a:lnTo>
                <a:lnTo>
                  <a:pt x="0" y="609866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2486682" y="1062666"/>
            <a:ext cx="13863553" cy="9807180"/>
          </a:xfrm>
          <a:custGeom>
            <a:avLst/>
            <a:gdLst/>
            <a:ahLst/>
            <a:cxnLst/>
            <a:rect l="l" t="t" r="r" b="b"/>
            <a:pathLst>
              <a:path w="13863553" h="9807180">
                <a:moveTo>
                  <a:pt x="0" y="0"/>
                </a:moveTo>
                <a:lnTo>
                  <a:pt x="13863553" y="0"/>
                </a:lnTo>
                <a:lnTo>
                  <a:pt x="13863553" y="9807180"/>
                </a:lnTo>
                <a:lnTo>
                  <a:pt x="0" y="9807180"/>
                </a:lnTo>
                <a:lnTo>
                  <a:pt x="0" y="0"/>
                </a:lnTo>
                <a:close/>
              </a:path>
            </a:pathLst>
          </a:custGeom>
          <a:blipFill>
            <a:blip r:embed="rId3">
              <a:alphaModFix amt="44999"/>
            </a:blip>
            <a:stretch>
              <a:fillRect/>
            </a:stretch>
          </a:blipFill>
        </p:spPr>
      </p:sp>
      <p:sp>
        <p:nvSpPr>
          <p:cNvPr id="4" name="Freeform 4"/>
          <p:cNvSpPr/>
          <p:nvPr/>
        </p:nvSpPr>
        <p:spPr>
          <a:xfrm rot="4898934">
            <a:off x="-1094383" y="5165935"/>
            <a:ext cx="6881426" cy="6098664"/>
          </a:xfrm>
          <a:custGeom>
            <a:avLst/>
            <a:gdLst/>
            <a:ahLst/>
            <a:cxnLst/>
            <a:rect l="l" t="t" r="r" b="b"/>
            <a:pathLst>
              <a:path w="6881426" h="6098664">
                <a:moveTo>
                  <a:pt x="0" y="0"/>
                </a:moveTo>
                <a:lnTo>
                  <a:pt x="6881426" y="0"/>
                </a:lnTo>
                <a:lnTo>
                  <a:pt x="6881426" y="6098664"/>
                </a:lnTo>
                <a:lnTo>
                  <a:pt x="0" y="6098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4141070">
            <a:off x="-1198530" y="8656296"/>
            <a:ext cx="6091574" cy="5847911"/>
          </a:xfrm>
          <a:custGeom>
            <a:avLst/>
            <a:gdLst/>
            <a:ahLst/>
            <a:cxnLst/>
            <a:rect l="l" t="t" r="r" b="b"/>
            <a:pathLst>
              <a:path w="6091574" h="5847911">
                <a:moveTo>
                  <a:pt x="0" y="0"/>
                </a:moveTo>
                <a:lnTo>
                  <a:pt x="6091574" y="0"/>
                </a:lnTo>
                <a:lnTo>
                  <a:pt x="6091574" y="5847912"/>
                </a:lnTo>
                <a:lnTo>
                  <a:pt x="0" y="58479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2584111">
            <a:off x="15805030" y="-359876"/>
            <a:ext cx="5778170" cy="5547043"/>
          </a:xfrm>
          <a:custGeom>
            <a:avLst/>
            <a:gdLst/>
            <a:ahLst/>
            <a:cxnLst/>
            <a:rect l="l" t="t" r="r" b="b"/>
            <a:pathLst>
              <a:path w="5778170" h="5547043">
                <a:moveTo>
                  <a:pt x="0" y="0"/>
                </a:moveTo>
                <a:lnTo>
                  <a:pt x="5778169" y="0"/>
                </a:lnTo>
                <a:lnTo>
                  <a:pt x="5778169" y="5547042"/>
                </a:lnTo>
                <a:lnTo>
                  <a:pt x="0" y="55470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5641310">
            <a:off x="13614893" y="8806731"/>
            <a:ext cx="5778170" cy="5547043"/>
          </a:xfrm>
          <a:custGeom>
            <a:avLst/>
            <a:gdLst/>
            <a:ahLst/>
            <a:cxnLst/>
            <a:rect l="l" t="t" r="r" b="b"/>
            <a:pathLst>
              <a:path w="5778170" h="5547043">
                <a:moveTo>
                  <a:pt x="0" y="0"/>
                </a:moveTo>
                <a:lnTo>
                  <a:pt x="5778170" y="0"/>
                </a:lnTo>
                <a:lnTo>
                  <a:pt x="5778170" y="5547042"/>
                </a:lnTo>
                <a:lnTo>
                  <a:pt x="0" y="55470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4313727">
            <a:off x="-1669736" y="-3025472"/>
            <a:ext cx="5778170" cy="5547043"/>
          </a:xfrm>
          <a:custGeom>
            <a:avLst/>
            <a:gdLst/>
            <a:ahLst/>
            <a:cxnLst/>
            <a:rect l="l" t="t" r="r" b="b"/>
            <a:pathLst>
              <a:path w="5778170" h="5547043">
                <a:moveTo>
                  <a:pt x="0" y="0"/>
                </a:moveTo>
                <a:lnTo>
                  <a:pt x="5778170" y="0"/>
                </a:lnTo>
                <a:lnTo>
                  <a:pt x="5778170" y="5547043"/>
                </a:lnTo>
                <a:lnTo>
                  <a:pt x="0" y="55470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8133967" y="4881139"/>
            <a:ext cx="5668772" cy="524361"/>
            <a:chOff x="0" y="0"/>
            <a:chExt cx="7558363" cy="699148"/>
          </a:xfrm>
        </p:grpSpPr>
        <p:grpSp>
          <p:nvGrpSpPr>
            <p:cNvPr id="10" name="Group 10"/>
            <p:cNvGrpSpPr/>
            <p:nvPr/>
          </p:nvGrpSpPr>
          <p:grpSpPr>
            <a:xfrm>
              <a:off x="0" y="0"/>
              <a:ext cx="7558363" cy="699148"/>
              <a:chOff x="0" y="0"/>
              <a:chExt cx="1493010" cy="138103"/>
            </a:xfrm>
          </p:grpSpPr>
          <p:sp>
            <p:nvSpPr>
              <p:cNvPr id="11" name="Freeform 11"/>
              <p:cNvSpPr/>
              <p:nvPr/>
            </p:nvSpPr>
            <p:spPr>
              <a:xfrm>
                <a:off x="0" y="0"/>
                <a:ext cx="1493010" cy="138103"/>
              </a:xfrm>
              <a:custGeom>
                <a:avLst/>
                <a:gdLst/>
                <a:ahLst/>
                <a:cxnLst/>
                <a:rect l="l" t="t" r="r" b="b"/>
                <a:pathLst>
                  <a:path w="1493010" h="138103">
                    <a:moveTo>
                      <a:pt x="19120" y="0"/>
                    </a:moveTo>
                    <a:lnTo>
                      <a:pt x="1473890" y="0"/>
                    </a:lnTo>
                    <a:cubicBezTo>
                      <a:pt x="1478961" y="0"/>
                      <a:pt x="1483824" y="2014"/>
                      <a:pt x="1487410" y="5600"/>
                    </a:cubicBezTo>
                    <a:cubicBezTo>
                      <a:pt x="1490996" y="9186"/>
                      <a:pt x="1493010" y="14049"/>
                      <a:pt x="1493010" y="19120"/>
                    </a:cubicBezTo>
                    <a:lnTo>
                      <a:pt x="1493010" y="118983"/>
                    </a:lnTo>
                    <a:cubicBezTo>
                      <a:pt x="1493010" y="124054"/>
                      <a:pt x="1490996" y="128918"/>
                      <a:pt x="1487410" y="132503"/>
                    </a:cubicBezTo>
                    <a:cubicBezTo>
                      <a:pt x="1483824" y="136089"/>
                      <a:pt x="1478961" y="138103"/>
                      <a:pt x="1473890" y="138103"/>
                    </a:cubicBezTo>
                    <a:lnTo>
                      <a:pt x="19120" y="138103"/>
                    </a:lnTo>
                    <a:cubicBezTo>
                      <a:pt x="14049" y="138103"/>
                      <a:pt x="9186" y="136089"/>
                      <a:pt x="5600" y="132503"/>
                    </a:cubicBezTo>
                    <a:cubicBezTo>
                      <a:pt x="2014" y="128918"/>
                      <a:pt x="0" y="124054"/>
                      <a:pt x="0" y="118983"/>
                    </a:cubicBezTo>
                    <a:lnTo>
                      <a:pt x="0" y="19120"/>
                    </a:lnTo>
                    <a:cubicBezTo>
                      <a:pt x="0" y="14049"/>
                      <a:pt x="2014" y="9186"/>
                      <a:pt x="5600" y="5600"/>
                    </a:cubicBezTo>
                    <a:cubicBezTo>
                      <a:pt x="9186" y="2014"/>
                      <a:pt x="14049" y="0"/>
                      <a:pt x="19120" y="0"/>
                    </a:cubicBezTo>
                    <a:close/>
                  </a:path>
                </a:pathLst>
              </a:custGeom>
              <a:solidFill>
                <a:srgbClr val="8A1C1F"/>
              </a:solidFill>
            </p:spPr>
          </p:sp>
          <p:sp>
            <p:nvSpPr>
              <p:cNvPr id="12" name="TextBox 12"/>
              <p:cNvSpPr txBox="1"/>
              <p:nvPr/>
            </p:nvSpPr>
            <p:spPr>
              <a:xfrm>
                <a:off x="0" y="-47625"/>
                <a:ext cx="1493010" cy="185728"/>
              </a:xfrm>
              <a:prstGeom prst="rect">
                <a:avLst/>
              </a:prstGeom>
            </p:spPr>
            <p:txBody>
              <a:bodyPr lIns="50800" tIns="50800" rIns="50800" bIns="50800" rtlCol="0" anchor="ctr"/>
              <a:lstStyle/>
              <a:p>
                <a:pPr algn="ctr">
                  <a:lnSpc>
                    <a:spcPts val="2660"/>
                  </a:lnSpc>
                </a:pPr>
              </a:p>
            </p:txBody>
          </p:sp>
        </p:grpSp>
        <p:sp>
          <p:nvSpPr>
            <p:cNvPr id="13" name="TextBox 13"/>
            <p:cNvSpPr txBox="1"/>
            <p:nvPr/>
          </p:nvSpPr>
          <p:spPr>
            <a:xfrm>
              <a:off x="351880" y="30710"/>
              <a:ext cx="6854603" cy="580813"/>
            </a:xfrm>
            <a:prstGeom prst="rect">
              <a:avLst/>
            </a:prstGeom>
          </p:spPr>
          <p:txBody>
            <a:bodyPr lIns="0" tIns="0" rIns="0" bIns="0" rtlCol="0" anchor="t">
              <a:spAutoFit/>
            </a:bodyPr>
            <a:lstStyle/>
            <a:p>
              <a:pPr algn="ctr">
                <a:lnSpc>
                  <a:spcPts val="3400"/>
                </a:lnSpc>
              </a:pPr>
              <a:r>
                <a:rPr lang="en-US" sz="2250">
                  <a:solidFill>
                    <a:srgbClr val="FFFFFF"/>
                  </a:solidFill>
                  <a:latin typeface="RoxboroughCF Light" panose="00000400000000000000"/>
                </a:rPr>
                <a:t>Topics and Works Overview</a:t>
              </a:r>
              <a:endParaRPr lang="en-US" sz="2250">
                <a:solidFill>
                  <a:srgbClr val="FFFFFF"/>
                </a:solidFill>
                <a:latin typeface="RoxboroughCF Light" panose="00000400000000000000"/>
              </a:endParaRPr>
            </a:p>
          </p:txBody>
        </p:sp>
      </p:grpSp>
      <p:sp>
        <p:nvSpPr>
          <p:cNvPr id="14" name="Freeform 14"/>
          <p:cNvSpPr/>
          <p:nvPr/>
        </p:nvSpPr>
        <p:spPr>
          <a:xfrm>
            <a:off x="5642406" y="3132910"/>
            <a:ext cx="1201327" cy="1187241"/>
          </a:xfrm>
          <a:custGeom>
            <a:avLst/>
            <a:gdLst/>
            <a:ahLst/>
            <a:cxnLst/>
            <a:rect l="l" t="t" r="r" b="b"/>
            <a:pathLst>
              <a:path w="1201327" h="1187241">
                <a:moveTo>
                  <a:pt x="0" y="0"/>
                </a:moveTo>
                <a:lnTo>
                  <a:pt x="1201327" y="0"/>
                </a:lnTo>
                <a:lnTo>
                  <a:pt x="1201327" y="1187242"/>
                </a:lnTo>
                <a:lnTo>
                  <a:pt x="0" y="1187242"/>
                </a:lnTo>
                <a:lnTo>
                  <a:pt x="0" y="0"/>
                </a:lnTo>
                <a:close/>
              </a:path>
            </a:pathLst>
          </a:custGeom>
          <a:blipFill>
            <a:blip r:embed="rId10"/>
            <a:stretch>
              <a:fillRect/>
            </a:stretch>
          </a:blipFill>
        </p:spPr>
      </p:sp>
      <p:sp>
        <p:nvSpPr>
          <p:cNvPr id="15" name="Freeform 15"/>
          <p:cNvSpPr/>
          <p:nvPr/>
        </p:nvSpPr>
        <p:spPr>
          <a:xfrm>
            <a:off x="17734472" y="5843470"/>
            <a:ext cx="553528" cy="2214114"/>
          </a:xfrm>
          <a:custGeom>
            <a:avLst/>
            <a:gdLst/>
            <a:ahLst/>
            <a:cxnLst/>
            <a:rect l="l" t="t" r="r" b="b"/>
            <a:pathLst>
              <a:path w="553528" h="2214114">
                <a:moveTo>
                  <a:pt x="0" y="0"/>
                </a:moveTo>
                <a:lnTo>
                  <a:pt x="553528" y="0"/>
                </a:lnTo>
                <a:lnTo>
                  <a:pt x="553528" y="2214113"/>
                </a:lnTo>
                <a:lnTo>
                  <a:pt x="0" y="221411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TextBox 16"/>
          <p:cNvSpPr txBox="1"/>
          <p:nvPr/>
        </p:nvSpPr>
        <p:spPr>
          <a:xfrm>
            <a:off x="6577697" y="3104335"/>
            <a:ext cx="8781311" cy="1356360"/>
          </a:xfrm>
          <a:prstGeom prst="rect">
            <a:avLst/>
          </a:prstGeom>
        </p:spPr>
        <p:txBody>
          <a:bodyPr lIns="0" tIns="0" rIns="0" bIns="0" rtlCol="0" anchor="t">
            <a:spAutoFit/>
          </a:bodyPr>
          <a:lstStyle/>
          <a:p>
            <a:pPr marL="0" lvl="0" indent="0" algn="ctr">
              <a:lnSpc>
                <a:spcPts val="10580"/>
              </a:lnSpc>
              <a:spcBef>
                <a:spcPct val="0"/>
              </a:spcBef>
            </a:pPr>
            <a:r>
              <a:rPr lang="en-US" sz="8600">
                <a:solidFill>
                  <a:srgbClr val="1E1E1E"/>
                </a:solidFill>
                <a:ea typeface="思源黑体 1 Bold" panose="020B0800000000000000" charset="-122"/>
              </a:rPr>
              <a:t>选题与作品概述</a:t>
            </a:r>
            <a:endParaRPr lang="en-US" sz="8600">
              <a:solidFill>
                <a:srgbClr val="1E1E1E"/>
              </a:solidFill>
              <a:ea typeface="思源黑体 1 Bold" panose="020B0800000000000000" charset="-122"/>
            </a:endParaRPr>
          </a:p>
        </p:txBody>
      </p:sp>
      <p:sp>
        <p:nvSpPr>
          <p:cNvPr id="17" name="TextBox 17"/>
          <p:cNvSpPr txBox="1"/>
          <p:nvPr/>
        </p:nvSpPr>
        <p:spPr>
          <a:xfrm>
            <a:off x="6843733" y="5767270"/>
            <a:ext cx="8249240" cy="408940"/>
          </a:xfrm>
          <a:prstGeom prst="rect">
            <a:avLst/>
          </a:prstGeom>
        </p:spPr>
        <p:txBody>
          <a:bodyPr lIns="0" tIns="0" rIns="0" bIns="0" rtlCol="0" anchor="t">
            <a:spAutoFit/>
          </a:bodyPr>
          <a:lstStyle/>
          <a:p>
            <a:pPr algn="ctr">
              <a:lnSpc>
                <a:spcPts val="3190"/>
              </a:lnSpc>
            </a:pPr>
            <a:r>
              <a:rPr lang="zh-CN" altLang="en-US" sz="1900">
                <a:solidFill>
                  <a:srgbClr val="1E1E1E"/>
                </a:solidFill>
                <a:ea typeface="思源黑体 2" panose="020B0500000000000000" charset="-122"/>
              </a:rPr>
              <a:t>介绍选题和作品的开发工具及环境</a:t>
            </a:r>
            <a:endParaRPr lang="zh-CN" altLang="en-US" sz="1900">
              <a:solidFill>
                <a:srgbClr val="1E1E1E"/>
              </a:solidFill>
              <a:ea typeface="思源黑体 2" panose="020B0500000000000000"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1220610" y="-526805"/>
            <a:ext cx="4498621" cy="3986902"/>
          </a:xfrm>
          <a:custGeom>
            <a:avLst/>
            <a:gdLst/>
            <a:ahLst/>
            <a:cxnLst/>
            <a:rect l="l" t="t" r="r" b="b"/>
            <a:pathLst>
              <a:path w="4498621" h="3986902">
                <a:moveTo>
                  <a:pt x="0" y="0"/>
                </a:moveTo>
                <a:lnTo>
                  <a:pt x="4498620" y="0"/>
                </a:lnTo>
                <a:lnTo>
                  <a:pt x="4498620" y="3986902"/>
                </a:lnTo>
                <a:lnTo>
                  <a:pt x="0" y="3986902"/>
                </a:lnTo>
                <a:lnTo>
                  <a:pt x="0" y="0"/>
                </a:lnTo>
                <a:close/>
              </a:path>
            </a:pathLst>
          </a:custGeom>
          <a:blipFill>
            <a:blip r:embed="rId1"/>
            <a:stretch>
              <a:fillRect/>
            </a:stretch>
          </a:blipFill>
        </p:spPr>
      </p:sp>
      <p:sp>
        <p:nvSpPr>
          <p:cNvPr id="3" name="Freeform 3"/>
          <p:cNvSpPr/>
          <p:nvPr/>
        </p:nvSpPr>
        <p:spPr>
          <a:xfrm rot="5233484">
            <a:off x="-2700445" y="-91370"/>
            <a:ext cx="4129209" cy="3964040"/>
          </a:xfrm>
          <a:custGeom>
            <a:avLst/>
            <a:gdLst/>
            <a:ahLst/>
            <a:cxnLst/>
            <a:rect l="l" t="t" r="r" b="b"/>
            <a:pathLst>
              <a:path w="4129209" h="3964040">
                <a:moveTo>
                  <a:pt x="0" y="0"/>
                </a:moveTo>
                <a:lnTo>
                  <a:pt x="4129209" y="0"/>
                </a:lnTo>
                <a:lnTo>
                  <a:pt x="4129209" y="3964040"/>
                </a:lnTo>
                <a:lnTo>
                  <a:pt x="0" y="3964040"/>
                </a:lnTo>
                <a:lnTo>
                  <a:pt x="0" y="0"/>
                </a:lnTo>
                <a:close/>
              </a:path>
            </a:pathLst>
          </a:custGeom>
          <a:blipFill>
            <a:blip r:embed="rId2"/>
            <a:stretch>
              <a:fillRect/>
            </a:stretch>
          </a:blipFill>
        </p:spPr>
      </p:sp>
      <p:sp>
        <p:nvSpPr>
          <p:cNvPr id="4" name="Freeform 4"/>
          <p:cNvSpPr/>
          <p:nvPr/>
        </p:nvSpPr>
        <p:spPr>
          <a:xfrm>
            <a:off x="7787133" y="4409884"/>
            <a:ext cx="10611650" cy="7506760"/>
          </a:xfrm>
          <a:custGeom>
            <a:avLst/>
            <a:gdLst/>
            <a:ahLst/>
            <a:cxnLst/>
            <a:rect l="l" t="t" r="r" b="b"/>
            <a:pathLst>
              <a:path w="10611650" h="7506760">
                <a:moveTo>
                  <a:pt x="0" y="0"/>
                </a:moveTo>
                <a:lnTo>
                  <a:pt x="10611649" y="0"/>
                </a:lnTo>
                <a:lnTo>
                  <a:pt x="10611649" y="7506760"/>
                </a:lnTo>
                <a:lnTo>
                  <a:pt x="0" y="7506760"/>
                </a:lnTo>
                <a:lnTo>
                  <a:pt x="0" y="0"/>
                </a:lnTo>
                <a:close/>
              </a:path>
            </a:pathLst>
          </a:custGeom>
          <a:blipFill>
            <a:blip r:embed="rId3">
              <a:alphaModFix amt="26000"/>
            </a:blip>
            <a:stretch>
              <a:fillRect/>
            </a:stretch>
          </a:blipFill>
        </p:spPr>
      </p:sp>
      <p:sp>
        <p:nvSpPr>
          <p:cNvPr id="5" name="Freeform 5"/>
          <p:cNvSpPr/>
          <p:nvPr/>
        </p:nvSpPr>
        <p:spPr>
          <a:xfrm rot="65218">
            <a:off x="13904829" y="7117959"/>
            <a:ext cx="4456889" cy="3949918"/>
          </a:xfrm>
          <a:custGeom>
            <a:avLst/>
            <a:gdLst/>
            <a:ahLst/>
            <a:cxnLst/>
            <a:rect l="l" t="t" r="r" b="b"/>
            <a:pathLst>
              <a:path w="4456889" h="3949918">
                <a:moveTo>
                  <a:pt x="0" y="0"/>
                </a:moveTo>
                <a:lnTo>
                  <a:pt x="4456889" y="0"/>
                </a:lnTo>
                <a:lnTo>
                  <a:pt x="4456889" y="3949918"/>
                </a:lnTo>
                <a:lnTo>
                  <a:pt x="0" y="3949918"/>
                </a:lnTo>
                <a:lnTo>
                  <a:pt x="0" y="0"/>
                </a:lnTo>
                <a:close/>
              </a:path>
            </a:pathLst>
          </a:custGeom>
          <a:blipFill>
            <a:blip r:embed="rId4"/>
            <a:stretch>
              <a:fillRect/>
            </a:stretch>
          </a:blipFill>
        </p:spPr>
      </p:sp>
      <p:sp>
        <p:nvSpPr>
          <p:cNvPr id="6" name="Freeform 6"/>
          <p:cNvSpPr/>
          <p:nvPr/>
        </p:nvSpPr>
        <p:spPr>
          <a:xfrm rot="-3379007">
            <a:off x="16635739" y="7678191"/>
            <a:ext cx="3860647" cy="3706221"/>
          </a:xfrm>
          <a:custGeom>
            <a:avLst/>
            <a:gdLst/>
            <a:ahLst/>
            <a:cxnLst/>
            <a:rect l="l" t="t" r="r" b="b"/>
            <a:pathLst>
              <a:path w="3860647" h="3706221">
                <a:moveTo>
                  <a:pt x="0" y="0"/>
                </a:moveTo>
                <a:lnTo>
                  <a:pt x="3860647" y="0"/>
                </a:lnTo>
                <a:lnTo>
                  <a:pt x="3860647" y="3706221"/>
                </a:lnTo>
                <a:lnTo>
                  <a:pt x="0" y="3706221"/>
                </a:lnTo>
                <a:lnTo>
                  <a:pt x="0" y="0"/>
                </a:lnTo>
                <a:close/>
              </a:path>
            </a:pathLst>
          </a:custGeom>
          <a:blipFill>
            <a:blip r:embed="rId5"/>
            <a:stretch>
              <a:fillRect/>
            </a:stretch>
          </a:blipFill>
        </p:spPr>
      </p:sp>
      <p:sp>
        <p:nvSpPr>
          <p:cNvPr id="7" name="Freeform 7"/>
          <p:cNvSpPr/>
          <p:nvPr/>
        </p:nvSpPr>
        <p:spPr>
          <a:xfrm>
            <a:off x="1347457" y="3338277"/>
            <a:ext cx="5269005" cy="4824987"/>
          </a:xfrm>
          <a:custGeom>
            <a:avLst/>
            <a:gdLst/>
            <a:ahLst/>
            <a:cxnLst/>
            <a:rect l="l" t="t" r="r" b="b"/>
            <a:pathLst>
              <a:path w="5269005" h="4824987">
                <a:moveTo>
                  <a:pt x="0" y="0"/>
                </a:moveTo>
                <a:lnTo>
                  <a:pt x="5269005" y="0"/>
                </a:lnTo>
                <a:lnTo>
                  <a:pt x="5269005" y="4824987"/>
                </a:lnTo>
                <a:lnTo>
                  <a:pt x="0" y="4824987"/>
                </a:lnTo>
                <a:lnTo>
                  <a:pt x="0" y="0"/>
                </a:lnTo>
                <a:close/>
              </a:path>
            </a:pathLst>
          </a:custGeom>
          <a:blipFill>
            <a:blip r:embed="rId6"/>
            <a:stretch>
              <a:fillRect/>
            </a:stretch>
          </a:blipFill>
        </p:spPr>
      </p:sp>
      <p:grpSp>
        <p:nvGrpSpPr>
          <p:cNvPr id="8" name="Group 8"/>
          <p:cNvGrpSpPr/>
          <p:nvPr>
            <p:custDataLst>
              <p:tags r:id="rId7"/>
            </p:custDataLst>
          </p:nvPr>
        </p:nvGrpSpPr>
        <p:grpSpPr>
          <a:xfrm>
            <a:off x="7146925" y="3076575"/>
            <a:ext cx="9966960" cy="2421890"/>
            <a:chOff x="0" y="0"/>
            <a:chExt cx="2182676" cy="637869"/>
          </a:xfrm>
        </p:grpSpPr>
        <p:sp>
          <p:nvSpPr>
            <p:cNvPr id="9" name="Freeform 9"/>
            <p:cNvSpPr/>
            <p:nvPr>
              <p:custDataLst>
                <p:tags r:id="rId8"/>
              </p:custDataLst>
            </p:nvPr>
          </p:nvSpPr>
          <p:spPr>
            <a:xfrm>
              <a:off x="0" y="0"/>
              <a:ext cx="2182676" cy="637869"/>
            </a:xfrm>
            <a:custGeom>
              <a:avLst/>
              <a:gdLst/>
              <a:ahLst/>
              <a:cxnLst/>
              <a:rect l="l" t="t" r="r" b="b"/>
              <a:pathLst>
                <a:path w="2182676" h="637869">
                  <a:moveTo>
                    <a:pt x="0" y="0"/>
                  </a:moveTo>
                  <a:lnTo>
                    <a:pt x="2182676" y="0"/>
                  </a:lnTo>
                  <a:lnTo>
                    <a:pt x="2182676" y="637869"/>
                  </a:lnTo>
                  <a:lnTo>
                    <a:pt x="0" y="637869"/>
                  </a:lnTo>
                  <a:close/>
                </a:path>
              </a:pathLst>
            </a:custGeom>
            <a:solidFill>
              <a:srgbClr val="000000">
                <a:alpha val="0"/>
              </a:srgbClr>
            </a:solidFill>
            <a:ln w="19050" cap="sq">
              <a:solidFill>
                <a:srgbClr val="EBCCCB"/>
              </a:solidFill>
              <a:prstDash val="solid"/>
              <a:miter/>
            </a:ln>
          </p:spPr>
        </p:sp>
        <p:sp>
          <p:nvSpPr>
            <p:cNvPr id="10" name="TextBox 10"/>
            <p:cNvSpPr txBox="1"/>
            <p:nvPr/>
          </p:nvSpPr>
          <p:spPr>
            <a:xfrm>
              <a:off x="0" y="-47625"/>
              <a:ext cx="2182676" cy="685494"/>
            </a:xfrm>
            <a:prstGeom prst="rect">
              <a:avLst/>
            </a:prstGeom>
          </p:spPr>
          <p:txBody>
            <a:bodyPr lIns="50800" tIns="50800" rIns="50800" bIns="50800" rtlCol="0" anchor="ctr"/>
            <a:lstStyle/>
            <a:p>
              <a:pPr algn="ctr">
                <a:lnSpc>
                  <a:spcPts val="2660"/>
                </a:lnSpc>
              </a:pPr>
            </a:p>
          </p:txBody>
        </p:sp>
      </p:grpSp>
      <p:grpSp>
        <p:nvGrpSpPr>
          <p:cNvPr id="11" name="Group 11"/>
          <p:cNvGrpSpPr/>
          <p:nvPr>
            <p:custDataLst>
              <p:tags r:id="rId9"/>
            </p:custDataLst>
          </p:nvPr>
        </p:nvGrpSpPr>
        <p:grpSpPr>
          <a:xfrm>
            <a:off x="7147560" y="5925185"/>
            <a:ext cx="9965690" cy="2421890"/>
            <a:chOff x="0" y="0"/>
            <a:chExt cx="2182676" cy="637869"/>
          </a:xfrm>
        </p:grpSpPr>
        <p:sp>
          <p:nvSpPr>
            <p:cNvPr id="12" name="Freeform 12"/>
            <p:cNvSpPr/>
            <p:nvPr>
              <p:custDataLst>
                <p:tags r:id="rId10"/>
              </p:custDataLst>
            </p:nvPr>
          </p:nvSpPr>
          <p:spPr>
            <a:xfrm>
              <a:off x="0" y="0"/>
              <a:ext cx="2182676" cy="637869"/>
            </a:xfrm>
            <a:custGeom>
              <a:avLst/>
              <a:gdLst/>
              <a:ahLst/>
              <a:cxnLst/>
              <a:rect l="l" t="t" r="r" b="b"/>
              <a:pathLst>
                <a:path w="2182676" h="637869">
                  <a:moveTo>
                    <a:pt x="0" y="0"/>
                  </a:moveTo>
                  <a:lnTo>
                    <a:pt x="2182676" y="0"/>
                  </a:lnTo>
                  <a:lnTo>
                    <a:pt x="2182676" y="637869"/>
                  </a:lnTo>
                  <a:lnTo>
                    <a:pt x="0" y="637869"/>
                  </a:lnTo>
                  <a:close/>
                </a:path>
              </a:pathLst>
            </a:custGeom>
            <a:solidFill>
              <a:srgbClr val="000000">
                <a:alpha val="0"/>
              </a:srgbClr>
            </a:solidFill>
            <a:ln w="19050" cap="sq">
              <a:solidFill>
                <a:srgbClr val="8A1C1F"/>
              </a:solidFill>
              <a:prstDash val="solid"/>
              <a:miter/>
            </a:ln>
          </p:spPr>
        </p:sp>
        <p:sp>
          <p:nvSpPr>
            <p:cNvPr id="13" name="TextBox 13"/>
            <p:cNvSpPr txBox="1"/>
            <p:nvPr/>
          </p:nvSpPr>
          <p:spPr>
            <a:xfrm>
              <a:off x="0" y="-47625"/>
              <a:ext cx="2182676" cy="685494"/>
            </a:xfrm>
            <a:prstGeom prst="rect">
              <a:avLst/>
            </a:prstGeom>
          </p:spPr>
          <p:txBody>
            <a:bodyPr lIns="50800" tIns="50800" rIns="50800" bIns="50800" rtlCol="0" anchor="ctr"/>
            <a:lstStyle/>
            <a:p>
              <a:pPr marL="0" lvl="0" indent="0" algn="ctr">
                <a:lnSpc>
                  <a:spcPts val="2660"/>
                </a:lnSpc>
                <a:spcBef>
                  <a:spcPct val="0"/>
                </a:spcBef>
              </a:pPr>
            </a:p>
          </p:txBody>
        </p:sp>
      </p:grpSp>
      <p:sp>
        <p:nvSpPr>
          <p:cNvPr id="14" name="Freeform 14"/>
          <p:cNvSpPr/>
          <p:nvPr/>
        </p:nvSpPr>
        <p:spPr>
          <a:xfrm>
            <a:off x="0" y="8072886"/>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11"/>
            <a:stretch>
              <a:fillRect/>
            </a:stretch>
          </a:blipFill>
        </p:spPr>
      </p:sp>
      <p:sp>
        <p:nvSpPr>
          <p:cNvPr id="15" name="Freeform 15"/>
          <p:cNvSpPr/>
          <p:nvPr/>
        </p:nvSpPr>
        <p:spPr>
          <a:xfrm>
            <a:off x="14671173" y="32994"/>
            <a:ext cx="3616827" cy="1857657"/>
          </a:xfrm>
          <a:custGeom>
            <a:avLst/>
            <a:gdLst/>
            <a:ahLst/>
            <a:cxnLst/>
            <a:rect l="l" t="t" r="r" b="b"/>
            <a:pathLst>
              <a:path w="3616827" h="1857657">
                <a:moveTo>
                  <a:pt x="0" y="0"/>
                </a:moveTo>
                <a:lnTo>
                  <a:pt x="3616827" y="0"/>
                </a:lnTo>
                <a:lnTo>
                  <a:pt x="3616827" y="1857656"/>
                </a:lnTo>
                <a:lnTo>
                  <a:pt x="0" y="1857656"/>
                </a:lnTo>
                <a:lnTo>
                  <a:pt x="0" y="0"/>
                </a:lnTo>
                <a:close/>
              </a:path>
            </a:pathLst>
          </a:custGeom>
          <a:blipFill>
            <a:blip r:embed="rId12"/>
            <a:stretch>
              <a:fillRect/>
            </a:stretch>
          </a:blipFill>
        </p:spPr>
      </p:sp>
      <p:sp>
        <p:nvSpPr>
          <p:cNvPr id="16" name="TextBox 16"/>
          <p:cNvSpPr txBox="1"/>
          <p:nvPr/>
        </p:nvSpPr>
        <p:spPr>
          <a:xfrm>
            <a:off x="5940372" y="1371639"/>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迷宫数据的查</a:t>
            </a:r>
            <a:r>
              <a:rPr lang="zh-CN" altLang="en-US" sz="5300">
                <a:solidFill>
                  <a:srgbClr val="100F0D"/>
                </a:solidFill>
                <a:ea typeface="思源黑体 1 Bold" panose="020B0800000000000000" charset="-122"/>
              </a:rPr>
              <a:t>改</a:t>
            </a:r>
            <a:endParaRPr lang="zh-CN" altLang="en-US" sz="5300">
              <a:solidFill>
                <a:srgbClr val="100F0D"/>
              </a:solidFill>
              <a:ea typeface="思源黑体 1 Bold" panose="020B0800000000000000" charset="-122"/>
            </a:endParaRPr>
          </a:p>
        </p:txBody>
      </p:sp>
      <p:pic>
        <p:nvPicPr>
          <p:cNvPr id="23" name="图片 3"/>
          <p:cNvPicPr>
            <a:picLocks noChangeAspect="1"/>
          </p:cNvPicPr>
          <p:nvPr/>
        </p:nvPicPr>
        <p:blipFill>
          <a:blip r:embed="rId13"/>
          <a:srcRect r="13147"/>
          <a:stretch>
            <a:fillRect/>
          </a:stretch>
        </p:blipFill>
        <p:spPr>
          <a:xfrm>
            <a:off x="7146925" y="3496310"/>
            <a:ext cx="9966960" cy="1624330"/>
          </a:xfrm>
          <a:prstGeom prst="rect">
            <a:avLst/>
          </a:prstGeom>
          <a:noFill/>
          <a:ln>
            <a:noFill/>
          </a:ln>
        </p:spPr>
      </p:pic>
      <p:pic>
        <p:nvPicPr>
          <p:cNvPr id="24" name="图片 5"/>
          <p:cNvPicPr>
            <a:picLocks noChangeAspect="1"/>
          </p:cNvPicPr>
          <p:nvPr/>
        </p:nvPicPr>
        <p:blipFill>
          <a:blip r:embed="rId14"/>
          <a:stretch>
            <a:fillRect/>
          </a:stretch>
        </p:blipFill>
        <p:spPr>
          <a:xfrm>
            <a:off x="7010400" y="5830570"/>
            <a:ext cx="10471785" cy="28346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7" name="Group 7"/>
          <p:cNvGrpSpPr/>
          <p:nvPr/>
        </p:nvGrpSpPr>
        <p:grpSpPr>
          <a:xfrm>
            <a:off x="9509037" y="2336115"/>
            <a:ext cx="6724506" cy="67245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DDDC">
                <a:alpha val="34902"/>
              </a:srgbClr>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a:off x="10138951" y="2966029"/>
            <a:ext cx="5466016" cy="54660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10392576" y="3222089"/>
            <a:ext cx="4957427" cy="4952558"/>
            <a:chOff x="0" y="0"/>
            <a:chExt cx="5839098" cy="5833364"/>
          </a:xfrm>
        </p:grpSpPr>
        <p:sp>
          <p:nvSpPr>
            <p:cNvPr id="14" name="Freeform 14"/>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6"/>
              <a:stretch>
                <a:fillRect l="-24926" r="-24926"/>
              </a:stretch>
            </a:blipFill>
          </p:spPr>
        </p:sp>
      </p:grpSp>
      <p:grpSp>
        <p:nvGrpSpPr>
          <p:cNvPr id="15" name="Group 15"/>
          <p:cNvGrpSpPr/>
          <p:nvPr/>
        </p:nvGrpSpPr>
        <p:grpSpPr>
          <a:xfrm>
            <a:off x="2054457" y="7236757"/>
            <a:ext cx="4257202" cy="837796"/>
            <a:chOff x="0" y="0"/>
            <a:chExt cx="5676269" cy="1117061"/>
          </a:xfrm>
        </p:grpSpPr>
        <p:grpSp>
          <p:nvGrpSpPr>
            <p:cNvPr id="16" name="Group 16"/>
            <p:cNvGrpSpPr/>
            <p:nvPr/>
          </p:nvGrpSpPr>
          <p:grpSpPr>
            <a:xfrm>
              <a:off x="0" y="0"/>
              <a:ext cx="1111939" cy="1111939"/>
              <a:chOff x="0" y="0"/>
              <a:chExt cx="812800" cy="812800"/>
            </a:xfrm>
          </p:grpSpPr>
          <p:sp>
            <p:nvSpPr>
              <p:cNvPr id="17" name="Freeform 17"/>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8A1C1F"/>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a:off x="1522995" y="0"/>
              <a:ext cx="1111939" cy="1111939"/>
              <a:chOff x="0" y="0"/>
              <a:chExt cx="812800" cy="812800"/>
            </a:xfrm>
          </p:grpSpPr>
          <p:sp>
            <p:nvSpPr>
              <p:cNvPr id="20" name="Freeform 20"/>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EBCCCB"/>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22" name="Freeform 22"/>
            <p:cNvSpPr/>
            <p:nvPr/>
          </p:nvSpPr>
          <p:spPr>
            <a:xfrm>
              <a:off x="229557" y="294840"/>
              <a:ext cx="652825" cy="522260"/>
            </a:xfrm>
            <a:custGeom>
              <a:avLst/>
              <a:gdLst/>
              <a:ahLst/>
              <a:cxnLst/>
              <a:rect l="l" t="t" r="r" b="b"/>
              <a:pathLst>
                <a:path w="652825" h="522260">
                  <a:moveTo>
                    <a:pt x="0" y="0"/>
                  </a:moveTo>
                  <a:lnTo>
                    <a:pt x="652825" y="0"/>
                  </a:lnTo>
                  <a:lnTo>
                    <a:pt x="652825" y="522260"/>
                  </a:lnTo>
                  <a:lnTo>
                    <a:pt x="0" y="5222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745785" y="294840"/>
              <a:ext cx="666361" cy="522260"/>
            </a:xfrm>
            <a:custGeom>
              <a:avLst/>
              <a:gdLst/>
              <a:ahLst/>
              <a:cxnLst/>
              <a:rect l="l" t="t" r="r" b="b"/>
              <a:pathLst>
                <a:path w="666361" h="522260">
                  <a:moveTo>
                    <a:pt x="0" y="0"/>
                  </a:moveTo>
                  <a:lnTo>
                    <a:pt x="666360" y="0"/>
                  </a:lnTo>
                  <a:lnTo>
                    <a:pt x="666360" y="522260"/>
                  </a:lnTo>
                  <a:lnTo>
                    <a:pt x="0" y="5222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4" name="Group 24"/>
            <p:cNvGrpSpPr/>
            <p:nvPr/>
          </p:nvGrpSpPr>
          <p:grpSpPr>
            <a:xfrm>
              <a:off x="3045990" y="0"/>
              <a:ext cx="1111939" cy="1111939"/>
              <a:chOff x="0" y="0"/>
              <a:chExt cx="812800" cy="812800"/>
            </a:xfrm>
          </p:grpSpPr>
          <p:sp>
            <p:nvSpPr>
              <p:cNvPr id="25" name="Freeform 25"/>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8A1C1F"/>
              </a:solidFill>
              <a:ln cap="sq">
                <a:noFill/>
                <a:prstDash val="solid"/>
                <a:miter/>
              </a:ln>
            </p:spPr>
          </p:sp>
          <p:sp>
            <p:nvSpPr>
              <p:cNvPr id="26" name="TextBox 26"/>
              <p:cNvSpPr txBox="1"/>
              <p:nvPr/>
            </p:nvSpPr>
            <p:spPr>
              <a:xfrm>
                <a:off x="0" y="-47625"/>
                <a:ext cx="812800" cy="860425"/>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7" name="Group 27"/>
            <p:cNvGrpSpPr/>
            <p:nvPr/>
          </p:nvGrpSpPr>
          <p:grpSpPr>
            <a:xfrm>
              <a:off x="4564330" y="5122"/>
              <a:ext cx="1111939" cy="1111939"/>
              <a:chOff x="0" y="0"/>
              <a:chExt cx="812800" cy="812800"/>
            </a:xfrm>
          </p:grpSpPr>
          <p:sp>
            <p:nvSpPr>
              <p:cNvPr id="28" name="Freeform 28"/>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EBCCCB"/>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30" name="Freeform 30"/>
            <p:cNvSpPr/>
            <p:nvPr/>
          </p:nvSpPr>
          <p:spPr>
            <a:xfrm>
              <a:off x="4831970" y="221130"/>
              <a:ext cx="585970" cy="669680"/>
            </a:xfrm>
            <a:custGeom>
              <a:avLst/>
              <a:gdLst/>
              <a:ahLst/>
              <a:cxnLst/>
              <a:rect l="l" t="t" r="r" b="b"/>
              <a:pathLst>
                <a:path w="585970" h="669680">
                  <a:moveTo>
                    <a:pt x="0" y="0"/>
                  </a:moveTo>
                  <a:lnTo>
                    <a:pt x="585970" y="0"/>
                  </a:lnTo>
                  <a:lnTo>
                    <a:pt x="585970" y="669680"/>
                  </a:lnTo>
                  <a:lnTo>
                    <a:pt x="0" y="6696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1" name="Freeform 31"/>
            <p:cNvSpPr/>
            <p:nvPr/>
          </p:nvSpPr>
          <p:spPr>
            <a:xfrm>
              <a:off x="3300342" y="242895"/>
              <a:ext cx="597973" cy="626150"/>
            </a:xfrm>
            <a:custGeom>
              <a:avLst/>
              <a:gdLst/>
              <a:ahLst/>
              <a:cxnLst/>
              <a:rect l="l" t="t" r="r" b="b"/>
              <a:pathLst>
                <a:path w="597973" h="626150">
                  <a:moveTo>
                    <a:pt x="0" y="0"/>
                  </a:moveTo>
                  <a:lnTo>
                    <a:pt x="597974" y="0"/>
                  </a:lnTo>
                  <a:lnTo>
                    <a:pt x="597974" y="626150"/>
                  </a:lnTo>
                  <a:lnTo>
                    <a:pt x="0" y="6261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32" name="Group 32"/>
          <p:cNvGrpSpPr/>
          <p:nvPr/>
        </p:nvGrpSpPr>
        <p:grpSpPr>
          <a:xfrm>
            <a:off x="2054457" y="3491872"/>
            <a:ext cx="3843716" cy="604252"/>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15"/>
            <a:stretch>
              <a:fillRect/>
            </a:stretch>
          </a:blipFill>
        </p:spPr>
      </p:sp>
      <p:sp>
        <p:nvSpPr>
          <p:cNvPr id="36" name="TextBox 36"/>
          <p:cNvSpPr txBox="1"/>
          <p:nvPr/>
        </p:nvSpPr>
        <p:spPr>
          <a:xfrm>
            <a:off x="5102225" y="1236980"/>
            <a:ext cx="7998460" cy="815340"/>
          </a:xfrm>
          <a:prstGeom prst="rect">
            <a:avLst/>
          </a:prstGeom>
        </p:spPr>
        <p:txBody>
          <a:bodyPr wrap="square" lIns="0" tIns="0" rIns="0" bIns="0" rtlCol="0" anchor="t">
            <a:spAutoFit/>
          </a:bodyPr>
          <a:lstStyle/>
          <a:p>
            <a:pPr algn="ctr">
              <a:lnSpc>
                <a:spcPts val="6360"/>
              </a:lnSpc>
            </a:pPr>
            <a:r>
              <a:rPr sz="5300">
                <a:solidFill>
                  <a:srgbClr val="100F0D"/>
                </a:solidFill>
                <a:ea typeface="思源黑体 1 Bold" panose="020B0800000000000000" charset="-122"/>
              </a:rPr>
              <a:t>路径</a:t>
            </a:r>
            <a:r>
              <a:rPr lang="zh-CN" sz="5300">
                <a:solidFill>
                  <a:srgbClr val="100F0D"/>
                </a:solidFill>
                <a:ea typeface="思源黑体 1 Bold" panose="020B0800000000000000" charset="-122"/>
              </a:rPr>
              <a:t>的</a:t>
            </a:r>
            <a:r>
              <a:rPr sz="5300">
                <a:solidFill>
                  <a:srgbClr val="100F0D"/>
                </a:solidFill>
                <a:ea typeface="思源黑体 1 Bold" panose="020B0800000000000000" charset="-122"/>
              </a:rPr>
              <a:t>表示与存储</a:t>
            </a:r>
            <a:endParaRPr sz="5300">
              <a:solidFill>
                <a:srgbClr val="100F0D"/>
              </a:solidFill>
              <a:ea typeface="思源黑体 1 Bold" panose="020B0800000000000000" charset="-122"/>
            </a:endParaRPr>
          </a:p>
        </p:txBody>
      </p:sp>
      <p:sp>
        <p:nvSpPr>
          <p:cNvPr id="37" name="TextBox 37"/>
          <p:cNvSpPr txBox="1"/>
          <p:nvPr/>
        </p:nvSpPr>
        <p:spPr>
          <a:xfrm>
            <a:off x="2054457" y="4279905"/>
            <a:ext cx="6636693" cy="1226820"/>
          </a:xfrm>
          <a:prstGeom prst="rect">
            <a:avLst/>
          </a:prstGeom>
        </p:spPr>
        <p:txBody>
          <a:bodyPr lIns="0" tIns="0" rIns="0" bIns="0" rtlCol="0" anchor="t">
            <a:spAutoFit/>
          </a:bodyPr>
          <a:lstStyle/>
          <a:p>
            <a:pPr algn="just">
              <a:lnSpc>
                <a:spcPts val="3190"/>
              </a:lnSpc>
            </a:pPr>
            <a:r>
              <a:rPr lang="en-US" sz="2400">
                <a:solidFill>
                  <a:srgbClr val="1E1E1E"/>
                </a:solidFill>
                <a:ea typeface="思源黑体 2" panose="020B0500000000000000" charset="-122"/>
              </a:rPr>
              <a:t>在本系统中，路径采用 List&lt;(int, int)&gt; 类型表示，其中每个元素是一个元组 (x, y)，表示路径上的一个坐标点。</a:t>
            </a:r>
            <a:endParaRPr lang="en-US" sz="2400">
              <a:solidFill>
                <a:srgbClr val="1E1E1E"/>
              </a:solidFill>
              <a:ea typeface="思源黑体 2" panose="020B0500000000000000" charset="-122"/>
            </a:endParaRPr>
          </a:p>
        </p:txBody>
      </p:sp>
      <p:sp>
        <p:nvSpPr>
          <p:cNvPr id="38" name="TextBox 38"/>
          <p:cNvSpPr txBox="1"/>
          <p:nvPr/>
        </p:nvSpPr>
        <p:spPr>
          <a:xfrm>
            <a:off x="2306613" y="3478706"/>
            <a:ext cx="3339405" cy="560070"/>
          </a:xfrm>
          <a:prstGeom prst="rect">
            <a:avLst/>
          </a:prstGeom>
        </p:spPr>
        <p:txBody>
          <a:bodyPr lIns="0" tIns="0" rIns="0" bIns="0" rtlCol="0" anchor="t">
            <a:spAutoFit/>
          </a:bodyPr>
          <a:lstStyle/>
          <a:p>
            <a:pPr algn="ctr">
              <a:lnSpc>
                <a:spcPts val="4370"/>
              </a:lnSpc>
            </a:pPr>
            <a:r>
              <a:rPr lang="zh-CN" altLang="en-US" sz="2800">
                <a:solidFill>
                  <a:srgbClr val="FFFFFF"/>
                </a:solidFill>
                <a:ea typeface="思源黑体 2 Bold" panose="020B0800000000000000" charset="-122"/>
              </a:rPr>
              <a:t>路径的</a:t>
            </a:r>
            <a:r>
              <a:rPr lang="zh-CN" altLang="en-US" sz="2800">
                <a:solidFill>
                  <a:srgbClr val="FFFFFF"/>
                </a:solidFill>
                <a:ea typeface="思源黑体 2 Bold" panose="020B0800000000000000" charset="-122"/>
              </a:rPr>
              <a:t>表示</a:t>
            </a:r>
            <a:endParaRPr lang="zh-CN" altLang="en-US" sz="2800">
              <a:solidFill>
                <a:srgbClr val="FFFFFF"/>
              </a:solidFill>
              <a:ea typeface="思源黑体 2 Bold" panose="020B0800000000000000"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grpSp>
        <p:nvGrpSpPr>
          <p:cNvPr id="6" name="Group 6"/>
          <p:cNvGrpSpPr/>
          <p:nvPr/>
        </p:nvGrpSpPr>
        <p:grpSpPr>
          <a:xfrm>
            <a:off x="7931043" y="3746112"/>
            <a:ext cx="9438058" cy="4033598"/>
            <a:chOff x="0" y="0"/>
            <a:chExt cx="2410863" cy="1030345"/>
          </a:xfrm>
        </p:grpSpPr>
        <p:sp>
          <p:nvSpPr>
            <p:cNvPr id="7" name="Freeform 7"/>
            <p:cNvSpPr/>
            <p:nvPr/>
          </p:nvSpPr>
          <p:spPr>
            <a:xfrm>
              <a:off x="0" y="0"/>
              <a:ext cx="2410863" cy="1030345"/>
            </a:xfrm>
            <a:custGeom>
              <a:avLst/>
              <a:gdLst/>
              <a:ahLst/>
              <a:cxnLst/>
              <a:rect l="l" t="t" r="r" b="b"/>
              <a:pathLst>
                <a:path w="2410863" h="1030345">
                  <a:moveTo>
                    <a:pt x="11484" y="0"/>
                  </a:moveTo>
                  <a:lnTo>
                    <a:pt x="2399379" y="0"/>
                  </a:lnTo>
                  <a:cubicBezTo>
                    <a:pt x="2405722" y="0"/>
                    <a:pt x="2410863" y="5142"/>
                    <a:pt x="2410863" y="11484"/>
                  </a:cubicBezTo>
                  <a:lnTo>
                    <a:pt x="2410863" y="1018861"/>
                  </a:lnTo>
                  <a:cubicBezTo>
                    <a:pt x="2410863" y="1025203"/>
                    <a:pt x="2405722" y="1030345"/>
                    <a:pt x="2399379" y="1030345"/>
                  </a:cubicBezTo>
                  <a:lnTo>
                    <a:pt x="11484" y="1030345"/>
                  </a:lnTo>
                  <a:cubicBezTo>
                    <a:pt x="8438" y="1030345"/>
                    <a:pt x="5517" y="1029135"/>
                    <a:pt x="3364" y="1026981"/>
                  </a:cubicBezTo>
                  <a:cubicBezTo>
                    <a:pt x="1210" y="1024827"/>
                    <a:pt x="0" y="1021906"/>
                    <a:pt x="0" y="1018861"/>
                  </a:cubicBezTo>
                  <a:lnTo>
                    <a:pt x="0" y="11484"/>
                  </a:lnTo>
                  <a:cubicBezTo>
                    <a:pt x="0" y="5142"/>
                    <a:pt x="5142" y="0"/>
                    <a:pt x="11484" y="0"/>
                  </a:cubicBezTo>
                  <a:close/>
                </a:path>
              </a:pathLst>
            </a:custGeom>
            <a:solidFill>
              <a:srgbClr val="EBCCCB">
                <a:alpha val="30980"/>
              </a:srgbClr>
            </a:solidFill>
            <a:ln cap="sq">
              <a:noFill/>
              <a:prstDash val="solid"/>
              <a:miter/>
            </a:ln>
          </p:spPr>
        </p:sp>
        <p:sp>
          <p:nvSpPr>
            <p:cNvPr id="8" name="TextBox 8"/>
            <p:cNvSpPr txBox="1"/>
            <p:nvPr/>
          </p:nvSpPr>
          <p:spPr>
            <a:xfrm>
              <a:off x="0" y="-47625"/>
              <a:ext cx="2410863" cy="1077970"/>
            </a:xfrm>
            <a:prstGeom prst="rect">
              <a:avLst/>
            </a:prstGeom>
          </p:spPr>
          <p:txBody>
            <a:bodyPr lIns="50800" tIns="50800" rIns="50800" bIns="50800" rtlCol="0" anchor="ctr"/>
            <a:lstStyle/>
            <a:p>
              <a:pPr algn="ctr">
                <a:lnSpc>
                  <a:spcPts val="2660"/>
                </a:lnSpc>
              </a:pPr>
            </a:p>
          </p:txBody>
        </p:sp>
      </p:grpSp>
      <p:grpSp>
        <p:nvGrpSpPr>
          <p:cNvPr id="9" name="Group 9"/>
          <p:cNvGrpSpPr>
            <a:grpSpLocks noChangeAspect="1"/>
          </p:cNvGrpSpPr>
          <p:nvPr/>
        </p:nvGrpSpPr>
        <p:grpSpPr>
          <a:xfrm>
            <a:off x="918898" y="3137826"/>
            <a:ext cx="9153211" cy="5250171"/>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8A1C1F"/>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sp>
          <p:nvSpPr>
            <p:cNvPr id="14" name="Freeform 1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t="-3261" b="-3261"/>
              </a:stretch>
            </a:blipFill>
          </p:spPr>
        </p:sp>
      </p:gr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7" name="TextBox 17"/>
          <p:cNvSpPr txBox="1"/>
          <p:nvPr/>
        </p:nvSpPr>
        <p:spPr>
          <a:xfrm>
            <a:off x="5940372" y="1340275"/>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路径的表示与</a:t>
            </a:r>
            <a:r>
              <a:rPr lang="zh-CN" altLang="en-US" sz="5300">
                <a:solidFill>
                  <a:srgbClr val="100F0D"/>
                </a:solidFill>
                <a:ea typeface="思源黑体 1 Bold" panose="020B0800000000000000" charset="-122"/>
              </a:rPr>
              <a:t>存储</a:t>
            </a:r>
            <a:endParaRPr lang="zh-CN" altLang="en-US" sz="5300">
              <a:solidFill>
                <a:srgbClr val="100F0D"/>
              </a:solidFill>
              <a:ea typeface="思源黑体 1 Bold" panose="020B0800000000000000" charset="-122"/>
            </a:endParaRPr>
          </a:p>
        </p:txBody>
      </p:sp>
      <p:sp>
        <p:nvSpPr>
          <p:cNvPr id="18" name="TextBox 18"/>
          <p:cNvSpPr txBox="1"/>
          <p:nvPr/>
        </p:nvSpPr>
        <p:spPr>
          <a:xfrm>
            <a:off x="10062584" y="4424362"/>
            <a:ext cx="6594620" cy="3272790"/>
          </a:xfrm>
          <a:prstGeom prst="rect">
            <a:avLst/>
          </a:prstGeom>
        </p:spPr>
        <p:txBody>
          <a:bodyPr lIns="0" tIns="0" rIns="0" bIns="0" rtlCol="0" anchor="t">
            <a:spAutoFit/>
          </a:bodyPr>
          <a:lstStyle/>
          <a:p>
            <a:pPr algn="just">
              <a:lnSpc>
                <a:spcPts val="3190"/>
              </a:lnSpc>
            </a:pPr>
            <a:r>
              <a:rPr lang="en-US" sz="2400">
                <a:solidFill>
                  <a:srgbClr val="1E1E1E"/>
                </a:solidFill>
                <a:ea typeface="思源黑体 2" panose="020B0500000000000000" charset="-122"/>
              </a:rPr>
              <a:t>由于最短路径存在多处调用的情况，故而对迷宫最短路进行存储。为了提高迷宫路径存储的效率，采用二进制格式对路径数据进行紧凑且高效的序列化。</a:t>
            </a:r>
            <a:endParaRPr lang="en-US" sz="2400">
              <a:solidFill>
                <a:srgbClr val="1E1E1E"/>
              </a:solidFill>
              <a:ea typeface="思源黑体 2" panose="020B0500000000000000" charset="-122"/>
            </a:endParaRPr>
          </a:p>
          <a:p>
            <a:pPr algn="just">
              <a:lnSpc>
                <a:spcPts val="3190"/>
              </a:lnSpc>
            </a:pPr>
            <a:endParaRPr lang="en-US" sz="2400">
              <a:solidFill>
                <a:srgbClr val="1E1E1E"/>
              </a:solidFill>
              <a:ea typeface="思源黑体 2" panose="020B0500000000000000" charset="-122"/>
            </a:endParaRPr>
          </a:p>
          <a:p>
            <a:pPr algn="just">
              <a:lnSpc>
                <a:spcPts val="3190"/>
              </a:lnSpc>
            </a:pPr>
            <a:r>
              <a:rPr lang="en-US" sz="2400">
                <a:solidFill>
                  <a:srgbClr val="1E1E1E"/>
                </a:solidFill>
                <a:ea typeface="思源黑体 2" panose="020B0500000000000000" charset="-122"/>
              </a:rPr>
              <a:t>对于路径 [(2, 3), (4, 5)]，将每个坐标点拆解为两个字节：x = 2 对应 0x02，y = 3 对应 0x03，依此类推，路径将序列化为 02030405。</a:t>
            </a:r>
            <a:endParaRPr lang="en-US" sz="2400">
              <a:solidFill>
                <a:srgbClr val="1E1E1E"/>
              </a:solidFill>
              <a:ea typeface="思源黑体 2" panose="020B0500000000000000" charset="-122"/>
            </a:endParaRPr>
          </a:p>
        </p:txBody>
      </p:sp>
      <p:sp>
        <p:nvSpPr>
          <p:cNvPr id="19" name="TextBox 19"/>
          <p:cNvSpPr txBox="1"/>
          <p:nvPr/>
        </p:nvSpPr>
        <p:spPr>
          <a:xfrm>
            <a:off x="10062584" y="3827736"/>
            <a:ext cx="2889059" cy="560070"/>
          </a:xfrm>
          <a:prstGeom prst="rect">
            <a:avLst/>
          </a:prstGeom>
        </p:spPr>
        <p:txBody>
          <a:bodyPr lIns="0" tIns="0" rIns="0" bIns="0" rtlCol="0" anchor="t">
            <a:spAutoFit/>
          </a:bodyPr>
          <a:lstStyle/>
          <a:p>
            <a:pPr algn="l">
              <a:lnSpc>
                <a:spcPts val="4370"/>
              </a:lnSpc>
            </a:pPr>
            <a:r>
              <a:rPr lang="zh-CN" altLang="en-US" sz="2800" b="1">
                <a:solidFill>
                  <a:srgbClr val="1E1E1E"/>
                </a:solidFill>
                <a:ea typeface="思源黑体 2 Bold" panose="020B0800000000000000" charset="-122"/>
              </a:rPr>
              <a:t>路径的存储</a:t>
            </a:r>
            <a:endParaRPr lang="zh-CN" altLang="en-US" sz="2800" b="1">
              <a:solidFill>
                <a:srgbClr val="1E1E1E"/>
              </a:solidFill>
              <a:ea typeface="思源黑体 2 Bold" panose="020B0800000000000000"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1"/>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2"/>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3"/>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4"/>
            <a:stretch>
              <a:fillRect/>
            </a:stretch>
          </a:blipFill>
        </p:spPr>
      </p:sp>
      <p:sp>
        <p:nvSpPr>
          <p:cNvPr id="6" name="Freeform 6"/>
          <p:cNvSpPr/>
          <p:nvPr>
            <p:custDataLst>
              <p:tags r:id="rId5"/>
            </p:custDataLst>
          </p:nvPr>
        </p:nvSpPr>
        <p:spPr>
          <a:xfrm>
            <a:off x="9205952" y="3572851"/>
            <a:ext cx="1140868" cy="904138"/>
          </a:xfrm>
          <a:custGeom>
            <a:avLst/>
            <a:gdLst/>
            <a:ahLst/>
            <a:cxnLst/>
            <a:rect l="l" t="t" r="r" b="b"/>
            <a:pathLst>
              <a:path w="1140868" h="904138">
                <a:moveTo>
                  <a:pt x="0" y="0"/>
                </a:moveTo>
                <a:lnTo>
                  <a:pt x="1140867" y="0"/>
                </a:lnTo>
                <a:lnTo>
                  <a:pt x="1140867" y="904138"/>
                </a:lnTo>
                <a:lnTo>
                  <a:pt x="0" y="904138"/>
                </a:lnTo>
                <a:lnTo>
                  <a:pt x="0" y="0"/>
                </a:lnTo>
                <a:close/>
              </a:path>
            </a:pathLst>
          </a:custGeom>
          <a:blipFill>
            <a:blip r:embed="rId6">
              <a:alphaModFix amt="85000"/>
              <a:extLst>
                <a:ext uri="{96DAC541-7B7A-43D3-8B79-37D633B846F1}">
                  <asvg:svgBlip xmlns:asvg="http://schemas.microsoft.com/office/drawing/2016/SVG/main" r:embed="rId7"/>
                </a:ext>
              </a:extLst>
            </a:blip>
            <a:stretch>
              <a:fillRect/>
            </a:stretch>
          </a:blipFill>
        </p:spPr>
      </p:sp>
      <p:sp>
        <p:nvSpPr>
          <p:cNvPr id="7" name="Freeform 7"/>
          <p:cNvSpPr/>
          <p:nvPr>
            <p:custDataLst>
              <p:tags r:id="rId8"/>
            </p:custDataLst>
          </p:nvPr>
        </p:nvSpPr>
        <p:spPr>
          <a:xfrm>
            <a:off x="9244051" y="6058720"/>
            <a:ext cx="1140868" cy="904138"/>
          </a:xfrm>
          <a:custGeom>
            <a:avLst/>
            <a:gdLst/>
            <a:ahLst/>
            <a:cxnLst/>
            <a:rect l="l" t="t" r="r" b="b"/>
            <a:pathLst>
              <a:path w="1140868" h="904138">
                <a:moveTo>
                  <a:pt x="0" y="0"/>
                </a:moveTo>
                <a:lnTo>
                  <a:pt x="1140868" y="0"/>
                </a:lnTo>
                <a:lnTo>
                  <a:pt x="1140868" y="904138"/>
                </a:lnTo>
                <a:lnTo>
                  <a:pt x="0" y="904138"/>
                </a:lnTo>
                <a:lnTo>
                  <a:pt x="0" y="0"/>
                </a:lnTo>
                <a:close/>
              </a:path>
            </a:pathLst>
          </a:custGeom>
          <a:blipFill>
            <a:blip r:embed="rId9">
              <a:alphaModFix amt="75000"/>
              <a:extLst>
                <a:ext uri="{96DAC541-7B7A-43D3-8B79-37D633B846F1}">
                  <asvg:svgBlip xmlns:asvg="http://schemas.microsoft.com/office/drawing/2016/SVG/main" r:embed="rId10"/>
                </a:ext>
              </a:extLst>
            </a:blip>
            <a:stretch>
              <a:fillRect/>
            </a:stretch>
          </a:blipFill>
        </p:spPr>
      </p:sp>
      <p:grpSp>
        <p:nvGrpSpPr>
          <p:cNvPr id="8" name="Group 8"/>
          <p:cNvGrpSpPr/>
          <p:nvPr/>
        </p:nvGrpSpPr>
        <p:grpSpPr>
          <a:xfrm>
            <a:off x="1505663" y="3007226"/>
            <a:ext cx="6648004" cy="2724086"/>
            <a:chOff x="0" y="0"/>
            <a:chExt cx="58428033" cy="23941466"/>
          </a:xfrm>
        </p:grpSpPr>
        <p:sp>
          <p:nvSpPr>
            <p:cNvPr id="9" name="Freeform 9"/>
            <p:cNvSpPr/>
            <p:nvPr/>
          </p:nvSpPr>
          <p:spPr>
            <a:xfrm>
              <a:off x="0" y="0"/>
              <a:ext cx="58428049" cy="23941460"/>
            </a:xfrm>
            <a:custGeom>
              <a:avLst/>
              <a:gdLst/>
              <a:ahLst/>
              <a:cxnLst/>
              <a:rect l="l" t="t" r="r" b="b"/>
              <a:pathLst>
                <a:path w="58428049" h="23941460">
                  <a:moveTo>
                    <a:pt x="0" y="0"/>
                  </a:moveTo>
                  <a:lnTo>
                    <a:pt x="58428049" y="0"/>
                  </a:lnTo>
                  <a:lnTo>
                    <a:pt x="58428049" y="23941460"/>
                  </a:lnTo>
                  <a:lnTo>
                    <a:pt x="0" y="23941460"/>
                  </a:lnTo>
                </a:path>
              </a:pathLst>
            </a:custGeom>
            <a:blipFill>
              <a:blip r:embed="rId11"/>
              <a:stretch>
                <a:fillRect t="-27223" b="-27223"/>
              </a:stretch>
            </a:blipFill>
          </p:spPr>
        </p:sp>
      </p:grpSp>
      <p:grpSp>
        <p:nvGrpSpPr>
          <p:cNvPr id="10" name="Group 10"/>
          <p:cNvGrpSpPr/>
          <p:nvPr/>
        </p:nvGrpSpPr>
        <p:grpSpPr>
          <a:xfrm>
            <a:off x="1505663" y="5832751"/>
            <a:ext cx="6648004" cy="2724086"/>
            <a:chOff x="0" y="0"/>
            <a:chExt cx="58428033" cy="23941466"/>
          </a:xfrm>
        </p:grpSpPr>
        <p:sp>
          <p:nvSpPr>
            <p:cNvPr id="11" name="Freeform 11"/>
            <p:cNvSpPr/>
            <p:nvPr/>
          </p:nvSpPr>
          <p:spPr>
            <a:xfrm>
              <a:off x="0" y="0"/>
              <a:ext cx="58428049" cy="23941460"/>
            </a:xfrm>
            <a:custGeom>
              <a:avLst/>
              <a:gdLst/>
              <a:ahLst/>
              <a:cxnLst/>
              <a:rect l="l" t="t" r="r" b="b"/>
              <a:pathLst>
                <a:path w="58428049" h="23941460">
                  <a:moveTo>
                    <a:pt x="0" y="0"/>
                  </a:moveTo>
                  <a:lnTo>
                    <a:pt x="58428049" y="0"/>
                  </a:lnTo>
                  <a:lnTo>
                    <a:pt x="58428049" y="23941460"/>
                  </a:lnTo>
                  <a:lnTo>
                    <a:pt x="0" y="23941460"/>
                  </a:lnTo>
                </a:path>
              </a:pathLst>
            </a:custGeom>
            <a:blipFill>
              <a:blip r:embed="rId12"/>
              <a:stretch>
                <a:fillRect t="-31348" b="-31348"/>
              </a:stretch>
            </a:blipFill>
          </p:spPr>
        </p:sp>
      </p:grpSp>
      <p:sp>
        <p:nvSpPr>
          <p:cNvPr id="12" name="TextBox 12"/>
          <p:cNvSpPr txBox="1"/>
          <p:nvPr>
            <p:custDataLst>
              <p:tags r:id="rId13"/>
            </p:custDataLst>
          </p:nvPr>
        </p:nvSpPr>
        <p:spPr>
          <a:xfrm>
            <a:off x="9306380" y="3714989"/>
            <a:ext cx="940010" cy="762000"/>
          </a:xfrm>
          <a:prstGeom prst="rect">
            <a:avLst/>
          </a:prstGeom>
        </p:spPr>
        <p:txBody>
          <a:bodyPr lIns="0" tIns="0" rIns="0" bIns="0" rtlCol="0" anchor="t">
            <a:spAutoFit/>
          </a:bodyPr>
          <a:lstStyle/>
          <a:p>
            <a:pPr algn="ctr">
              <a:lnSpc>
                <a:spcPts val="6030"/>
              </a:lnSpc>
            </a:pPr>
            <a:r>
              <a:rPr lang="en-US" sz="5025">
                <a:solidFill>
                  <a:srgbClr val="1E1E1E"/>
                </a:solidFill>
                <a:latin typeface="RoxboroughCF" panose="00000500000000000000"/>
              </a:rPr>
              <a:t>01</a:t>
            </a:r>
            <a:endParaRPr lang="en-US" sz="5025">
              <a:solidFill>
                <a:srgbClr val="1E1E1E"/>
              </a:solidFill>
              <a:latin typeface="RoxboroughCF" panose="00000500000000000000"/>
            </a:endParaRPr>
          </a:p>
        </p:txBody>
      </p:sp>
      <p:sp>
        <p:nvSpPr>
          <p:cNvPr id="13" name="TextBox 13"/>
          <p:cNvSpPr txBox="1"/>
          <p:nvPr>
            <p:custDataLst>
              <p:tags r:id="rId14"/>
            </p:custDataLst>
          </p:nvPr>
        </p:nvSpPr>
        <p:spPr>
          <a:xfrm>
            <a:off x="9306380" y="6200765"/>
            <a:ext cx="940010" cy="762000"/>
          </a:xfrm>
          <a:prstGeom prst="rect">
            <a:avLst/>
          </a:prstGeom>
        </p:spPr>
        <p:txBody>
          <a:bodyPr lIns="0" tIns="0" rIns="0" bIns="0" rtlCol="0" anchor="t">
            <a:spAutoFit/>
          </a:bodyPr>
          <a:lstStyle/>
          <a:p>
            <a:pPr algn="ctr">
              <a:lnSpc>
                <a:spcPts val="6030"/>
              </a:lnSpc>
            </a:pPr>
            <a:r>
              <a:rPr lang="en-US" sz="5025">
                <a:solidFill>
                  <a:srgbClr val="1E1E1E"/>
                </a:solidFill>
                <a:latin typeface="RoxboroughCF" panose="00000500000000000000"/>
              </a:rPr>
              <a:t>02</a:t>
            </a:r>
            <a:endParaRPr lang="en-US" sz="5025">
              <a:solidFill>
                <a:srgbClr val="1E1E1E"/>
              </a:solidFill>
              <a:latin typeface="RoxboroughCF" panose="00000500000000000000"/>
            </a:endParaRPr>
          </a:p>
        </p:txBody>
      </p:sp>
      <p:sp>
        <p:nvSpPr>
          <p:cNvPr id="14" name="AutoShape 14"/>
          <p:cNvSpPr/>
          <p:nvPr>
            <p:custDataLst>
              <p:tags r:id="rId15"/>
            </p:custDataLst>
          </p:nvPr>
        </p:nvSpPr>
        <p:spPr>
          <a:xfrm>
            <a:off x="9776385" y="4476989"/>
            <a:ext cx="38100" cy="1581732"/>
          </a:xfrm>
          <a:prstGeom prst="line">
            <a:avLst/>
          </a:prstGeom>
          <a:ln w="38100" cap="flat">
            <a:solidFill>
              <a:srgbClr val="8A1C1F"/>
            </a:solidFill>
            <a:prstDash val="solid"/>
            <a:headEnd type="oval" w="lg" len="lg"/>
            <a:tailEnd type="oval" w="lg" len="lg"/>
          </a:ln>
        </p:spPr>
      </p:sp>
      <p:sp>
        <p:nvSpPr>
          <p:cNvPr id="15" name="AutoShape 15"/>
          <p:cNvSpPr/>
          <p:nvPr>
            <p:custDataLst>
              <p:tags r:id="rId16"/>
            </p:custDataLst>
          </p:nvPr>
        </p:nvSpPr>
        <p:spPr>
          <a:xfrm>
            <a:off x="9833530" y="6963224"/>
            <a:ext cx="38100" cy="1581732"/>
          </a:xfrm>
          <a:prstGeom prst="line">
            <a:avLst/>
          </a:prstGeom>
          <a:ln w="38100" cap="flat">
            <a:solidFill>
              <a:srgbClr val="8A1C1F"/>
            </a:solidFill>
            <a:prstDash val="solid"/>
            <a:headEnd type="oval" w="lg" len="lg"/>
            <a:tailEnd type="oval" w="lg" len="lg"/>
          </a:ln>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17"/>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18"/>
            <a:stretch>
              <a:fillRect/>
            </a:stretch>
          </a:blipFill>
        </p:spPr>
      </p:sp>
      <p:sp>
        <p:nvSpPr>
          <p:cNvPr id="18" name="TextBox 18"/>
          <p:cNvSpPr txBox="1"/>
          <p:nvPr/>
        </p:nvSpPr>
        <p:spPr>
          <a:xfrm>
            <a:off x="6002323" y="1235576"/>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优先队列</a:t>
            </a:r>
            <a:r>
              <a:rPr lang="zh-CN" altLang="en-US" sz="5300">
                <a:solidFill>
                  <a:srgbClr val="100F0D"/>
                </a:solidFill>
                <a:ea typeface="思源黑体 1 Bold" panose="020B0800000000000000" charset="-122"/>
              </a:rPr>
              <a:t>的</a:t>
            </a:r>
            <a:r>
              <a:rPr lang="en-US" sz="5300">
                <a:solidFill>
                  <a:srgbClr val="100F0D"/>
                </a:solidFill>
                <a:ea typeface="思源黑体 1 Bold" panose="020B0800000000000000" charset="-122"/>
              </a:rPr>
              <a:t>实现</a:t>
            </a:r>
            <a:endParaRPr lang="en-US" sz="5300">
              <a:solidFill>
                <a:srgbClr val="100F0D"/>
              </a:solidFill>
              <a:ea typeface="思源黑体 1 Bold" panose="020B0800000000000000" charset="-122"/>
            </a:endParaRPr>
          </a:p>
        </p:txBody>
      </p:sp>
      <p:sp>
        <p:nvSpPr>
          <p:cNvPr id="19" name="TextBox 19"/>
          <p:cNvSpPr txBox="1"/>
          <p:nvPr>
            <p:custDataLst>
              <p:tags r:id="rId19"/>
            </p:custDataLst>
          </p:nvPr>
        </p:nvSpPr>
        <p:spPr>
          <a:xfrm>
            <a:off x="10628790" y="4129357"/>
            <a:ext cx="5985287" cy="1226820"/>
          </a:xfrm>
          <a:prstGeom prst="rect">
            <a:avLst/>
          </a:prstGeom>
        </p:spPr>
        <p:txBody>
          <a:bodyPr lIns="0" tIns="0" rIns="0" bIns="0" rtlCol="0" anchor="t">
            <a:spAutoFit/>
          </a:bodyPr>
          <a:lstStyle/>
          <a:p>
            <a:pPr algn="l">
              <a:lnSpc>
                <a:spcPts val="3190"/>
              </a:lnSpc>
            </a:pPr>
            <a:r>
              <a:rPr lang="en-US" sz="1900" dirty="0">
                <a:solidFill>
                  <a:srgbClr val="1E1E1E"/>
                </a:solidFill>
                <a:ea typeface="思源黑体 2" panose="020B0500000000000000" charset="-122"/>
              </a:rPr>
              <a:t>在 A* 搜索等路径规划算法中，优先队列通常用于动态选择当前最优节点，最大堆通过高效的插入和删除操作来维护优先级顺序。</a:t>
            </a:r>
            <a:endParaRPr lang="en-US" sz="1900" dirty="0">
              <a:solidFill>
                <a:srgbClr val="1E1E1E"/>
              </a:solidFill>
              <a:ea typeface="思源黑体 2" panose="020B0500000000000000" charset="-122"/>
            </a:endParaRPr>
          </a:p>
        </p:txBody>
      </p:sp>
      <p:sp>
        <p:nvSpPr>
          <p:cNvPr id="20" name="TextBox 20"/>
          <p:cNvSpPr txBox="1"/>
          <p:nvPr>
            <p:custDataLst>
              <p:tags r:id="rId20"/>
            </p:custDataLst>
          </p:nvPr>
        </p:nvSpPr>
        <p:spPr>
          <a:xfrm>
            <a:off x="10628790" y="3549027"/>
            <a:ext cx="3771726" cy="560070"/>
          </a:xfrm>
          <a:prstGeom prst="rect">
            <a:avLst/>
          </a:prstGeom>
        </p:spPr>
        <p:txBody>
          <a:bodyPr lIns="0" tIns="0" rIns="0" bIns="0" rtlCol="0" anchor="t">
            <a:spAutoFit/>
          </a:bodyPr>
          <a:lstStyle/>
          <a:p>
            <a:pPr algn="l">
              <a:lnSpc>
                <a:spcPts val="4370"/>
              </a:lnSpc>
            </a:pPr>
            <a:r>
              <a:rPr lang="zh-CN" altLang="en-US" sz="2800">
                <a:solidFill>
                  <a:srgbClr val="1E1E1E"/>
                </a:solidFill>
                <a:ea typeface="思源黑体 2 Bold" panose="020B0800000000000000" charset="-122"/>
              </a:rPr>
              <a:t>为何使用</a:t>
            </a:r>
            <a:r>
              <a:rPr lang="zh-CN" altLang="en-US" sz="2800">
                <a:solidFill>
                  <a:srgbClr val="1E1E1E"/>
                </a:solidFill>
                <a:ea typeface="思源黑体 2 Bold" panose="020B0800000000000000" charset="-122"/>
              </a:rPr>
              <a:t>优先队列</a:t>
            </a:r>
            <a:endParaRPr lang="zh-CN" altLang="en-US" sz="2800">
              <a:solidFill>
                <a:srgbClr val="1E1E1E"/>
              </a:solidFill>
              <a:ea typeface="思源黑体 2 Bold" panose="020B0800000000000000" charset="-122"/>
            </a:endParaRPr>
          </a:p>
        </p:txBody>
      </p:sp>
      <p:sp>
        <p:nvSpPr>
          <p:cNvPr id="21" name="TextBox 21"/>
          <p:cNvSpPr txBox="1"/>
          <p:nvPr>
            <p:custDataLst>
              <p:tags r:id="rId21"/>
            </p:custDataLst>
          </p:nvPr>
        </p:nvSpPr>
        <p:spPr>
          <a:xfrm>
            <a:off x="10628790" y="6615133"/>
            <a:ext cx="5985287" cy="1636395"/>
          </a:xfrm>
          <a:prstGeom prst="rect">
            <a:avLst/>
          </a:prstGeom>
        </p:spPr>
        <p:txBody>
          <a:bodyPr lIns="0" tIns="0" rIns="0" bIns="0" rtlCol="0" anchor="t">
            <a:spAutoFit/>
          </a:bodyPr>
          <a:lstStyle/>
          <a:p>
            <a:pPr algn="l">
              <a:lnSpc>
                <a:spcPts val="3190"/>
              </a:lnSpc>
            </a:pPr>
            <a:r>
              <a:rPr lang="zh-CN" altLang="en-US" sz="1900">
                <a:solidFill>
                  <a:srgbClr val="1E1E1E"/>
                </a:solidFill>
                <a:ea typeface="思源黑体 2" panose="020B0500000000000000" charset="-122"/>
              </a:rPr>
              <a:t>由于</a:t>
            </a:r>
            <a:r>
              <a:rPr lang="en-US" altLang="zh-CN" sz="1900">
                <a:solidFill>
                  <a:srgbClr val="1E1E1E"/>
                </a:solidFill>
                <a:ea typeface="思源黑体 2" panose="020B0500000000000000" charset="-122"/>
              </a:rPr>
              <a:t>C#3</a:t>
            </a:r>
            <a:r>
              <a:rPr lang="zh-CN" altLang="en-US" sz="1900">
                <a:solidFill>
                  <a:srgbClr val="1E1E1E"/>
                </a:solidFill>
                <a:ea typeface="思源黑体 2" panose="020B0500000000000000" charset="-122"/>
              </a:rPr>
              <a:t>不自带优先队列类，故我通过代码实现了支持泛型、自定义比较器、自动扩容的基于最大堆的优先队列PriorityQueue 类。我</a:t>
            </a:r>
            <a:r>
              <a:rPr lang="en-US" sz="1900">
                <a:solidFill>
                  <a:srgbClr val="1E1E1E"/>
                </a:solidFill>
                <a:ea typeface="思源黑体 2" panose="020B0500000000000000" charset="-122"/>
              </a:rPr>
              <a:t>使用数组来存储堆元素，通过索引计算父节点和子节点的位置。</a:t>
            </a:r>
            <a:endParaRPr lang="zh-CN" altLang="en-US" sz="1900">
              <a:solidFill>
                <a:srgbClr val="1E1E1E"/>
              </a:solidFill>
              <a:ea typeface="思源黑体 2" panose="020B0500000000000000" charset="-122"/>
            </a:endParaRPr>
          </a:p>
        </p:txBody>
      </p:sp>
      <p:sp>
        <p:nvSpPr>
          <p:cNvPr id="22" name="TextBox 22"/>
          <p:cNvSpPr txBox="1"/>
          <p:nvPr>
            <p:custDataLst>
              <p:tags r:id="rId22"/>
            </p:custDataLst>
          </p:nvPr>
        </p:nvSpPr>
        <p:spPr>
          <a:xfrm>
            <a:off x="10628790" y="6034804"/>
            <a:ext cx="3771726" cy="560070"/>
          </a:xfrm>
          <a:prstGeom prst="rect">
            <a:avLst/>
          </a:prstGeom>
        </p:spPr>
        <p:txBody>
          <a:bodyPr lIns="0" tIns="0" rIns="0" bIns="0" rtlCol="0" anchor="t">
            <a:spAutoFit/>
          </a:bodyPr>
          <a:lstStyle/>
          <a:p>
            <a:pPr algn="l">
              <a:lnSpc>
                <a:spcPts val="4370"/>
              </a:lnSpc>
            </a:pPr>
            <a:r>
              <a:rPr lang="zh-CN" altLang="en-US" sz="2800">
                <a:solidFill>
                  <a:srgbClr val="1E1E1E"/>
                </a:solidFill>
                <a:ea typeface="思源黑体 2 Bold" panose="020B0800000000000000" charset="-122"/>
              </a:rPr>
              <a:t>实现</a:t>
            </a:r>
            <a:r>
              <a:rPr lang="zh-CN" altLang="en-US" sz="2800">
                <a:solidFill>
                  <a:srgbClr val="1E1E1E"/>
                </a:solidFill>
                <a:ea typeface="思源黑体 2 Bold" panose="020B0800000000000000" charset="-122"/>
              </a:rPr>
              <a:t>最大堆</a:t>
            </a:r>
            <a:endParaRPr lang="zh-CN" altLang="en-US" sz="2800">
              <a:solidFill>
                <a:srgbClr val="1E1E1E"/>
              </a:solidFill>
              <a:ea typeface="思源黑体 2 Bold" panose="020B0800000000000000"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p:cNvSpPr/>
          <p:nvPr/>
        </p:nvSpPr>
        <p:spPr>
          <a:xfrm>
            <a:off x="7600172" y="2462880"/>
            <a:ext cx="12780022" cy="9117372"/>
          </a:xfrm>
          <a:custGeom>
            <a:avLst/>
            <a:gdLst/>
            <a:ahLst/>
            <a:cxnLst/>
            <a:rect l="l" t="t" r="r" b="b"/>
            <a:pathLst>
              <a:path w="12780022" h="9117372">
                <a:moveTo>
                  <a:pt x="0" y="0"/>
                </a:moveTo>
                <a:lnTo>
                  <a:pt x="12780022" y="0"/>
                </a:lnTo>
                <a:lnTo>
                  <a:pt x="12780022" y="9117372"/>
                </a:lnTo>
                <a:lnTo>
                  <a:pt x="0" y="9117372"/>
                </a:lnTo>
                <a:lnTo>
                  <a:pt x="0" y="0"/>
                </a:lnTo>
                <a:close/>
              </a:path>
            </a:pathLst>
          </a:custGeom>
          <a:blipFill>
            <a:blip r:embed="rId1">
              <a:alphaModFix amt="18999"/>
            </a:blip>
            <a:stretch>
              <a:fillRect l="-848"/>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6" name="Freeform 6"/>
          <p:cNvSpPr/>
          <p:nvPr>
            <p:custDataLst>
              <p:tags r:id="rId6"/>
            </p:custDataLst>
          </p:nvPr>
        </p:nvSpPr>
        <p:spPr>
          <a:xfrm>
            <a:off x="3948152" y="1972651"/>
            <a:ext cx="1140868" cy="904138"/>
          </a:xfrm>
          <a:custGeom>
            <a:avLst/>
            <a:gdLst/>
            <a:ahLst/>
            <a:cxnLst/>
            <a:rect l="l" t="t" r="r" b="b"/>
            <a:pathLst>
              <a:path w="1140868" h="904138">
                <a:moveTo>
                  <a:pt x="0" y="0"/>
                </a:moveTo>
                <a:lnTo>
                  <a:pt x="1140867" y="0"/>
                </a:lnTo>
                <a:lnTo>
                  <a:pt x="1140867" y="904138"/>
                </a:lnTo>
                <a:lnTo>
                  <a:pt x="0" y="904138"/>
                </a:lnTo>
                <a:lnTo>
                  <a:pt x="0" y="0"/>
                </a:lnTo>
                <a:close/>
              </a:path>
            </a:pathLst>
          </a:custGeom>
          <a:blipFill>
            <a:blip r:embed="rId7">
              <a:alphaModFix amt="85000"/>
              <a:extLst>
                <a:ext uri="{96DAC541-7B7A-43D3-8B79-37D633B846F1}">
                  <asvg:svgBlip xmlns:asvg="http://schemas.microsoft.com/office/drawing/2016/SVG/main" r:embed="rId8"/>
                </a:ext>
              </a:extLst>
            </a:blip>
            <a:stretch>
              <a:fillRect/>
            </a:stretch>
          </a:blipFill>
        </p:spPr>
      </p:sp>
      <p:sp>
        <p:nvSpPr>
          <p:cNvPr id="7" name="Freeform 7"/>
          <p:cNvSpPr/>
          <p:nvPr>
            <p:custDataLst>
              <p:tags r:id="rId9"/>
            </p:custDataLst>
          </p:nvPr>
        </p:nvSpPr>
        <p:spPr>
          <a:xfrm>
            <a:off x="3568421" y="5624380"/>
            <a:ext cx="1140868" cy="904138"/>
          </a:xfrm>
          <a:custGeom>
            <a:avLst/>
            <a:gdLst/>
            <a:ahLst/>
            <a:cxnLst/>
            <a:rect l="l" t="t" r="r" b="b"/>
            <a:pathLst>
              <a:path w="1140868" h="904138">
                <a:moveTo>
                  <a:pt x="0" y="0"/>
                </a:moveTo>
                <a:lnTo>
                  <a:pt x="1140868" y="0"/>
                </a:lnTo>
                <a:lnTo>
                  <a:pt x="1140868" y="904138"/>
                </a:lnTo>
                <a:lnTo>
                  <a:pt x="0" y="904138"/>
                </a:lnTo>
                <a:lnTo>
                  <a:pt x="0" y="0"/>
                </a:lnTo>
                <a:close/>
              </a:path>
            </a:pathLst>
          </a:custGeom>
          <a:blipFill>
            <a:blip r:embed="rId10">
              <a:alphaModFix amt="75000"/>
              <a:extLst>
                <a:ext uri="{96DAC541-7B7A-43D3-8B79-37D633B846F1}">
                  <asvg:svgBlip xmlns:asvg="http://schemas.microsoft.com/office/drawing/2016/SVG/main" r:embed="rId11"/>
                </a:ext>
              </a:extLst>
            </a:blip>
            <a:stretch>
              <a:fillRect/>
            </a:stretch>
          </a:blipFill>
        </p:spPr>
      </p:sp>
      <p:sp>
        <p:nvSpPr>
          <p:cNvPr id="12" name="TextBox 12"/>
          <p:cNvSpPr txBox="1"/>
          <p:nvPr>
            <p:custDataLst>
              <p:tags r:id="rId12"/>
            </p:custDataLst>
          </p:nvPr>
        </p:nvSpPr>
        <p:spPr>
          <a:xfrm>
            <a:off x="4048580" y="2114789"/>
            <a:ext cx="940010" cy="762000"/>
          </a:xfrm>
          <a:prstGeom prst="rect">
            <a:avLst/>
          </a:prstGeom>
        </p:spPr>
        <p:txBody>
          <a:bodyPr lIns="0" tIns="0" rIns="0" bIns="0" rtlCol="0" anchor="t">
            <a:spAutoFit/>
          </a:bodyPr>
          <a:lstStyle/>
          <a:p>
            <a:pPr algn="ctr">
              <a:lnSpc>
                <a:spcPts val="6030"/>
              </a:lnSpc>
            </a:pPr>
            <a:r>
              <a:rPr lang="en-US" sz="5025">
                <a:solidFill>
                  <a:srgbClr val="1E1E1E"/>
                </a:solidFill>
                <a:latin typeface="RoxboroughCF" panose="00000500000000000000"/>
              </a:rPr>
              <a:t>01</a:t>
            </a:r>
            <a:endParaRPr lang="en-US" sz="5025">
              <a:solidFill>
                <a:srgbClr val="1E1E1E"/>
              </a:solidFill>
              <a:latin typeface="RoxboroughCF" panose="00000500000000000000"/>
            </a:endParaRPr>
          </a:p>
        </p:txBody>
      </p:sp>
      <p:sp>
        <p:nvSpPr>
          <p:cNvPr id="13" name="TextBox 13"/>
          <p:cNvSpPr txBox="1"/>
          <p:nvPr>
            <p:custDataLst>
              <p:tags r:id="rId13"/>
            </p:custDataLst>
          </p:nvPr>
        </p:nvSpPr>
        <p:spPr>
          <a:xfrm>
            <a:off x="3630750" y="5766425"/>
            <a:ext cx="940010" cy="762000"/>
          </a:xfrm>
          <a:prstGeom prst="rect">
            <a:avLst/>
          </a:prstGeom>
        </p:spPr>
        <p:txBody>
          <a:bodyPr lIns="0" tIns="0" rIns="0" bIns="0" rtlCol="0" anchor="t">
            <a:spAutoFit/>
          </a:bodyPr>
          <a:lstStyle/>
          <a:p>
            <a:pPr algn="ctr">
              <a:lnSpc>
                <a:spcPts val="6030"/>
              </a:lnSpc>
            </a:pPr>
            <a:r>
              <a:rPr lang="en-US" sz="5025">
                <a:solidFill>
                  <a:srgbClr val="1E1E1E"/>
                </a:solidFill>
                <a:latin typeface="RoxboroughCF" panose="00000500000000000000"/>
              </a:rPr>
              <a:t>02</a:t>
            </a:r>
            <a:endParaRPr lang="en-US" sz="5025">
              <a:solidFill>
                <a:srgbClr val="1E1E1E"/>
              </a:solidFill>
              <a:latin typeface="RoxboroughCF" panose="00000500000000000000"/>
            </a:endParaRPr>
          </a:p>
        </p:txBody>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14"/>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15"/>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优先队列</a:t>
            </a:r>
            <a:r>
              <a:rPr lang="zh-CN" altLang="en-US" sz="5300">
                <a:solidFill>
                  <a:srgbClr val="100F0D"/>
                </a:solidFill>
                <a:ea typeface="思源黑体 1 Bold" panose="020B0800000000000000" charset="-122"/>
              </a:rPr>
              <a:t>的</a:t>
            </a:r>
            <a:r>
              <a:rPr lang="en-US" sz="5300">
                <a:solidFill>
                  <a:srgbClr val="100F0D"/>
                </a:solidFill>
                <a:ea typeface="思源黑体 1 Bold" panose="020B0800000000000000" charset="-122"/>
              </a:rPr>
              <a:t>实现</a:t>
            </a:r>
            <a:endParaRPr lang="en-US" sz="5300">
              <a:solidFill>
                <a:srgbClr val="100F0D"/>
              </a:solidFill>
              <a:ea typeface="思源黑体 1 Bold" panose="020B0800000000000000" charset="-122"/>
            </a:endParaRPr>
          </a:p>
        </p:txBody>
      </p:sp>
      <p:sp>
        <p:nvSpPr>
          <p:cNvPr id="22" name="TextBox 22"/>
          <p:cNvSpPr txBox="1"/>
          <p:nvPr>
            <p:custDataLst>
              <p:tags r:id="rId16"/>
            </p:custDataLst>
          </p:nvPr>
        </p:nvSpPr>
        <p:spPr>
          <a:xfrm>
            <a:off x="5105560" y="5600464"/>
            <a:ext cx="3771726" cy="560070"/>
          </a:xfrm>
          <a:prstGeom prst="rect">
            <a:avLst/>
          </a:prstGeom>
        </p:spPr>
        <p:txBody>
          <a:bodyPr lIns="0" tIns="0" rIns="0" bIns="0" rtlCol="0" anchor="t">
            <a:spAutoFit/>
          </a:bodyPr>
          <a:lstStyle/>
          <a:p>
            <a:pPr algn="l">
              <a:lnSpc>
                <a:spcPts val="4370"/>
              </a:lnSpc>
            </a:pPr>
            <a:r>
              <a:rPr lang="zh-CN" altLang="en-US" sz="2800">
                <a:solidFill>
                  <a:srgbClr val="1E1E1E"/>
                </a:solidFill>
                <a:ea typeface="思源黑体 2 Bold" panose="020B0800000000000000" charset="-122"/>
              </a:rPr>
              <a:t>出队操作 (Dequeue)</a:t>
            </a:r>
            <a:endParaRPr lang="zh-CN" altLang="en-US" sz="2800">
              <a:solidFill>
                <a:srgbClr val="1E1E1E"/>
              </a:solidFill>
              <a:ea typeface="思源黑体 2 Bold" panose="020B0800000000000000" charset="-122"/>
            </a:endParaRPr>
          </a:p>
        </p:txBody>
      </p:sp>
      <p:sp>
        <p:nvSpPr>
          <p:cNvPr id="23" name="TextBox 22"/>
          <p:cNvSpPr txBox="1"/>
          <p:nvPr>
            <p:custDataLst>
              <p:tags r:id="rId17"/>
            </p:custDataLst>
          </p:nvPr>
        </p:nvSpPr>
        <p:spPr>
          <a:xfrm>
            <a:off x="5410360" y="1942864"/>
            <a:ext cx="3771726" cy="560070"/>
          </a:xfrm>
          <a:prstGeom prst="rect">
            <a:avLst/>
          </a:prstGeom>
        </p:spPr>
        <p:txBody>
          <a:bodyPr lIns="0" tIns="0" rIns="0" bIns="0" rtlCol="0" anchor="t">
            <a:spAutoFit/>
          </a:bodyPr>
          <a:p>
            <a:pPr algn="l">
              <a:lnSpc>
                <a:spcPts val="4370"/>
              </a:lnSpc>
            </a:pPr>
            <a:r>
              <a:rPr lang="zh-CN" altLang="en-US" sz="2800">
                <a:solidFill>
                  <a:srgbClr val="1E1E1E"/>
                </a:solidFill>
                <a:ea typeface="思源黑体 2 Bold" panose="020B0800000000000000" charset="-122"/>
              </a:rPr>
              <a:t>入队操作 (Enqueue)</a:t>
            </a:r>
            <a:endParaRPr lang="zh-CN" altLang="en-US" sz="2800">
              <a:solidFill>
                <a:srgbClr val="1E1E1E"/>
              </a:solidFill>
              <a:ea typeface="思源黑体 2 Bold" panose="020B0800000000000000" charset="-122"/>
            </a:endParaRPr>
          </a:p>
        </p:txBody>
      </p:sp>
      <p:pic>
        <p:nvPicPr>
          <p:cNvPr id="24" name="图片 12"/>
          <p:cNvPicPr>
            <a:picLocks noChangeAspect="1"/>
          </p:cNvPicPr>
          <p:nvPr/>
        </p:nvPicPr>
        <p:blipFill>
          <a:blip r:embed="rId18"/>
          <a:stretch>
            <a:fillRect/>
          </a:stretch>
        </p:blipFill>
        <p:spPr>
          <a:xfrm>
            <a:off x="5181600" y="2503170"/>
            <a:ext cx="8657590" cy="3071495"/>
          </a:xfrm>
          <a:prstGeom prst="rect">
            <a:avLst/>
          </a:prstGeom>
          <a:noFill/>
          <a:ln>
            <a:noFill/>
          </a:ln>
        </p:spPr>
      </p:pic>
      <p:pic>
        <p:nvPicPr>
          <p:cNvPr id="25" name="图片 13"/>
          <p:cNvPicPr>
            <a:picLocks noChangeAspect="1"/>
          </p:cNvPicPr>
          <p:nvPr/>
        </p:nvPicPr>
        <p:blipFill>
          <a:blip r:embed="rId19"/>
          <a:stretch>
            <a:fillRect/>
          </a:stretch>
        </p:blipFill>
        <p:spPr>
          <a:xfrm>
            <a:off x="5088890" y="6160770"/>
            <a:ext cx="8943340" cy="356806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p:cNvSpPr/>
          <p:nvPr/>
        </p:nvSpPr>
        <p:spPr>
          <a:xfrm>
            <a:off x="7600172" y="2462880"/>
            <a:ext cx="12780022" cy="9117372"/>
          </a:xfrm>
          <a:custGeom>
            <a:avLst/>
            <a:gdLst/>
            <a:ahLst/>
            <a:cxnLst/>
            <a:rect l="l" t="t" r="r" b="b"/>
            <a:pathLst>
              <a:path w="12780022" h="9117372">
                <a:moveTo>
                  <a:pt x="0" y="0"/>
                </a:moveTo>
                <a:lnTo>
                  <a:pt x="12780022" y="0"/>
                </a:lnTo>
                <a:lnTo>
                  <a:pt x="12780022" y="9117372"/>
                </a:lnTo>
                <a:lnTo>
                  <a:pt x="0" y="9117372"/>
                </a:lnTo>
                <a:lnTo>
                  <a:pt x="0" y="0"/>
                </a:lnTo>
                <a:close/>
              </a:path>
            </a:pathLst>
          </a:custGeom>
          <a:blipFill>
            <a:blip r:embed="rId1">
              <a:alphaModFix amt="18999"/>
            </a:blip>
            <a:stretch>
              <a:fillRect l="-848"/>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6" name="Freeform 6"/>
          <p:cNvSpPr/>
          <p:nvPr>
            <p:custDataLst>
              <p:tags r:id="rId6"/>
            </p:custDataLst>
          </p:nvPr>
        </p:nvSpPr>
        <p:spPr>
          <a:xfrm>
            <a:off x="3948152" y="1972651"/>
            <a:ext cx="1140868" cy="904138"/>
          </a:xfrm>
          <a:custGeom>
            <a:avLst/>
            <a:gdLst/>
            <a:ahLst/>
            <a:cxnLst/>
            <a:rect l="l" t="t" r="r" b="b"/>
            <a:pathLst>
              <a:path w="1140868" h="904138">
                <a:moveTo>
                  <a:pt x="0" y="0"/>
                </a:moveTo>
                <a:lnTo>
                  <a:pt x="1140867" y="0"/>
                </a:lnTo>
                <a:lnTo>
                  <a:pt x="1140867" y="904138"/>
                </a:lnTo>
                <a:lnTo>
                  <a:pt x="0" y="904138"/>
                </a:lnTo>
                <a:lnTo>
                  <a:pt x="0" y="0"/>
                </a:lnTo>
                <a:close/>
              </a:path>
            </a:pathLst>
          </a:custGeom>
          <a:blipFill>
            <a:blip r:embed="rId7">
              <a:alphaModFix amt="85000"/>
              <a:extLst>
                <a:ext uri="{96DAC541-7B7A-43D3-8B79-37D633B846F1}">
                  <asvg:svgBlip xmlns:asvg="http://schemas.microsoft.com/office/drawing/2016/SVG/main" r:embed="rId8"/>
                </a:ext>
              </a:extLst>
            </a:blip>
            <a:stretch>
              <a:fillRect/>
            </a:stretch>
          </a:blipFill>
        </p:spPr>
      </p:sp>
      <p:sp>
        <p:nvSpPr>
          <p:cNvPr id="7" name="Freeform 7"/>
          <p:cNvSpPr/>
          <p:nvPr>
            <p:custDataLst>
              <p:tags r:id="rId9"/>
            </p:custDataLst>
          </p:nvPr>
        </p:nvSpPr>
        <p:spPr>
          <a:xfrm>
            <a:off x="3568421" y="5624380"/>
            <a:ext cx="1140868" cy="904138"/>
          </a:xfrm>
          <a:custGeom>
            <a:avLst/>
            <a:gdLst/>
            <a:ahLst/>
            <a:cxnLst/>
            <a:rect l="l" t="t" r="r" b="b"/>
            <a:pathLst>
              <a:path w="1140868" h="904138">
                <a:moveTo>
                  <a:pt x="0" y="0"/>
                </a:moveTo>
                <a:lnTo>
                  <a:pt x="1140868" y="0"/>
                </a:lnTo>
                <a:lnTo>
                  <a:pt x="1140868" y="904138"/>
                </a:lnTo>
                <a:lnTo>
                  <a:pt x="0" y="904138"/>
                </a:lnTo>
                <a:lnTo>
                  <a:pt x="0" y="0"/>
                </a:lnTo>
                <a:close/>
              </a:path>
            </a:pathLst>
          </a:custGeom>
          <a:blipFill>
            <a:blip r:embed="rId10">
              <a:alphaModFix amt="75000"/>
              <a:extLst>
                <a:ext uri="{96DAC541-7B7A-43D3-8B79-37D633B846F1}">
                  <asvg:svgBlip xmlns:asvg="http://schemas.microsoft.com/office/drawing/2016/SVG/main" r:embed="rId11"/>
                </a:ext>
              </a:extLst>
            </a:blip>
            <a:stretch>
              <a:fillRect/>
            </a:stretch>
          </a:blipFill>
        </p:spPr>
      </p:sp>
      <p:sp>
        <p:nvSpPr>
          <p:cNvPr id="12" name="TextBox 12"/>
          <p:cNvSpPr txBox="1"/>
          <p:nvPr>
            <p:custDataLst>
              <p:tags r:id="rId12"/>
            </p:custDataLst>
          </p:nvPr>
        </p:nvSpPr>
        <p:spPr>
          <a:xfrm>
            <a:off x="4048580" y="2114789"/>
            <a:ext cx="940010" cy="772795"/>
          </a:xfrm>
          <a:prstGeom prst="rect">
            <a:avLst/>
          </a:prstGeom>
        </p:spPr>
        <p:txBody>
          <a:bodyPr lIns="0" tIns="0" rIns="0" bIns="0" rtlCol="0" anchor="t">
            <a:spAutoFit/>
          </a:bodyPr>
          <a:lstStyle/>
          <a:p>
            <a:pPr algn="ctr">
              <a:lnSpc>
                <a:spcPts val="6030"/>
              </a:lnSpc>
            </a:pPr>
            <a:r>
              <a:rPr lang="en-US" sz="5025">
                <a:solidFill>
                  <a:srgbClr val="1E1E1E"/>
                </a:solidFill>
                <a:latin typeface="RoxboroughCF" panose="00000500000000000000"/>
              </a:rPr>
              <a:t>03</a:t>
            </a:r>
            <a:endParaRPr lang="en-US" sz="5025">
              <a:solidFill>
                <a:srgbClr val="1E1E1E"/>
              </a:solidFill>
              <a:latin typeface="RoxboroughCF" panose="00000500000000000000"/>
            </a:endParaRPr>
          </a:p>
        </p:txBody>
      </p:sp>
      <p:sp>
        <p:nvSpPr>
          <p:cNvPr id="13" name="TextBox 13"/>
          <p:cNvSpPr txBox="1"/>
          <p:nvPr>
            <p:custDataLst>
              <p:tags r:id="rId13"/>
            </p:custDataLst>
          </p:nvPr>
        </p:nvSpPr>
        <p:spPr>
          <a:xfrm>
            <a:off x="3630750" y="5766425"/>
            <a:ext cx="940010" cy="772795"/>
          </a:xfrm>
          <a:prstGeom prst="rect">
            <a:avLst/>
          </a:prstGeom>
        </p:spPr>
        <p:txBody>
          <a:bodyPr lIns="0" tIns="0" rIns="0" bIns="0" rtlCol="0" anchor="t">
            <a:spAutoFit/>
          </a:bodyPr>
          <a:lstStyle/>
          <a:p>
            <a:pPr algn="ctr">
              <a:lnSpc>
                <a:spcPts val="6030"/>
              </a:lnSpc>
            </a:pPr>
            <a:r>
              <a:rPr lang="en-US" sz="5025">
                <a:solidFill>
                  <a:srgbClr val="1E1E1E"/>
                </a:solidFill>
                <a:latin typeface="RoxboroughCF" panose="00000500000000000000"/>
              </a:rPr>
              <a:t>04</a:t>
            </a:r>
            <a:endParaRPr lang="en-US" sz="5025">
              <a:solidFill>
                <a:srgbClr val="1E1E1E"/>
              </a:solidFill>
              <a:latin typeface="RoxboroughCF" panose="00000500000000000000"/>
            </a:endParaRPr>
          </a:p>
        </p:txBody>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14"/>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15"/>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优先队列</a:t>
            </a:r>
            <a:r>
              <a:rPr lang="zh-CN" altLang="en-US" sz="5300">
                <a:solidFill>
                  <a:srgbClr val="100F0D"/>
                </a:solidFill>
                <a:ea typeface="思源黑体 1 Bold" panose="020B0800000000000000" charset="-122"/>
              </a:rPr>
              <a:t>的</a:t>
            </a:r>
            <a:r>
              <a:rPr lang="en-US" sz="5300">
                <a:solidFill>
                  <a:srgbClr val="100F0D"/>
                </a:solidFill>
                <a:ea typeface="思源黑体 1 Bold" panose="020B0800000000000000" charset="-122"/>
              </a:rPr>
              <a:t>实现</a:t>
            </a:r>
            <a:endParaRPr lang="en-US" sz="5300">
              <a:solidFill>
                <a:srgbClr val="100F0D"/>
              </a:solidFill>
              <a:ea typeface="思源黑体 1 Bold" panose="020B0800000000000000" charset="-122"/>
            </a:endParaRPr>
          </a:p>
        </p:txBody>
      </p:sp>
      <p:sp>
        <p:nvSpPr>
          <p:cNvPr id="22" name="TextBox 22"/>
          <p:cNvSpPr txBox="1"/>
          <p:nvPr>
            <p:custDataLst>
              <p:tags r:id="rId16"/>
            </p:custDataLst>
          </p:nvPr>
        </p:nvSpPr>
        <p:spPr>
          <a:xfrm>
            <a:off x="5105560" y="5600464"/>
            <a:ext cx="3771726" cy="560070"/>
          </a:xfrm>
          <a:prstGeom prst="rect">
            <a:avLst/>
          </a:prstGeom>
        </p:spPr>
        <p:txBody>
          <a:bodyPr lIns="0" tIns="0" rIns="0" bIns="0" rtlCol="0" anchor="t">
            <a:spAutoFit/>
          </a:bodyPr>
          <a:lstStyle/>
          <a:p>
            <a:pPr algn="l">
              <a:lnSpc>
                <a:spcPts val="4370"/>
              </a:lnSpc>
            </a:pPr>
            <a:r>
              <a:rPr lang="zh-CN" altLang="en-US" sz="2800">
                <a:solidFill>
                  <a:srgbClr val="1E1E1E"/>
                </a:solidFill>
                <a:ea typeface="思源黑体 2 Bold" panose="020B0800000000000000" charset="-122"/>
              </a:rPr>
              <a:t>堆化操作 (Heapify)</a:t>
            </a:r>
            <a:endParaRPr lang="zh-CN" altLang="en-US" sz="2800">
              <a:solidFill>
                <a:srgbClr val="1E1E1E"/>
              </a:solidFill>
              <a:ea typeface="思源黑体 2 Bold" panose="020B0800000000000000" charset="-122"/>
            </a:endParaRPr>
          </a:p>
        </p:txBody>
      </p:sp>
      <p:sp>
        <p:nvSpPr>
          <p:cNvPr id="23" name="TextBox 22"/>
          <p:cNvSpPr txBox="1"/>
          <p:nvPr>
            <p:custDataLst>
              <p:tags r:id="rId17"/>
            </p:custDataLst>
          </p:nvPr>
        </p:nvSpPr>
        <p:spPr>
          <a:xfrm>
            <a:off x="5410360" y="1942864"/>
            <a:ext cx="3771726" cy="560070"/>
          </a:xfrm>
          <a:prstGeom prst="rect">
            <a:avLst/>
          </a:prstGeom>
        </p:spPr>
        <p:txBody>
          <a:bodyPr lIns="0" tIns="0" rIns="0" bIns="0" rtlCol="0" anchor="t">
            <a:spAutoFit/>
          </a:bodyPr>
          <a:p>
            <a:pPr algn="l">
              <a:lnSpc>
                <a:spcPts val="4370"/>
              </a:lnSpc>
            </a:pPr>
            <a:r>
              <a:rPr lang="zh-CN" altLang="en-US" sz="2800">
                <a:solidFill>
                  <a:srgbClr val="1E1E1E"/>
                </a:solidFill>
                <a:ea typeface="思源黑体 2 Bold" panose="020B0800000000000000" charset="-122"/>
              </a:rPr>
              <a:t>堆插入 (HeapInsert)</a:t>
            </a:r>
            <a:endParaRPr lang="zh-CN" altLang="en-US" sz="2800">
              <a:solidFill>
                <a:srgbClr val="1E1E1E"/>
              </a:solidFill>
              <a:ea typeface="思源黑体 2 Bold" panose="020B0800000000000000" charset="-122"/>
            </a:endParaRPr>
          </a:p>
        </p:txBody>
      </p:sp>
      <p:pic>
        <p:nvPicPr>
          <p:cNvPr id="8" name="图片 14"/>
          <p:cNvPicPr>
            <a:picLocks noChangeAspect="1"/>
          </p:cNvPicPr>
          <p:nvPr/>
        </p:nvPicPr>
        <p:blipFill>
          <a:blip r:embed="rId18"/>
          <a:stretch>
            <a:fillRect/>
          </a:stretch>
        </p:blipFill>
        <p:spPr>
          <a:xfrm>
            <a:off x="5257800" y="2552700"/>
            <a:ext cx="10320655" cy="2790190"/>
          </a:xfrm>
          <a:prstGeom prst="rect">
            <a:avLst/>
          </a:prstGeom>
          <a:noFill/>
          <a:ln>
            <a:noFill/>
          </a:ln>
        </p:spPr>
      </p:pic>
      <p:pic>
        <p:nvPicPr>
          <p:cNvPr id="14" name="图片 15"/>
          <p:cNvPicPr>
            <a:picLocks noChangeAspect="1"/>
          </p:cNvPicPr>
          <p:nvPr/>
        </p:nvPicPr>
        <p:blipFill>
          <a:blip r:embed="rId19"/>
          <a:stretch>
            <a:fillRect/>
          </a:stretch>
        </p:blipFill>
        <p:spPr>
          <a:xfrm>
            <a:off x="5257800" y="6210300"/>
            <a:ext cx="10186035" cy="363601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grpSp>
        <p:nvGrpSpPr>
          <p:cNvPr id="6" name="Group 6"/>
          <p:cNvGrpSpPr/>
          <p:nvPr/>
        </p:nvGrpSpPr>
        <p:grpSpPr>
          <a:xfrm>
            <a:off x="7931043" y="3746112"/>
            <a:ext cx="9438058" cy="4033598"/>
            <a:chOff x="0" y="0"/>
            <a:chExt cx="2410863" cy="1030345"/>
          </a:xfrm>
        </p:grpSpPr>
        <p:sp>
          <p:nvSpPr>
            <p:cNvPr id="7" name="Freeform 7"/>
            <p:cNvSpPr/>
            <p:nvPr/>
          </p:nvSpPr>
          <p:spPr>
            <a:xfrm>
              <a:off x="0" y="0"/>
              <a:ext cx="2410863" cy="1030345"/>
            </a:xfrm>
            <a:custGeom>
              <a:avLst/>
              <a:gdLst/>
              <a:ahLst/>
              <a:cxnLst/>
              <a:rect l="l" t="t" r="r" b="b"/>
              <a:pathLst>
                <a:path w="2410863" h="1030345">
                  <a:moveTo>
                    <a:pt x="11484" y="0"/>
                  </a:moveTo>
                  <a:lnTo>
                    <a:pt x="2399379" y="0"/>
                  </a:lnTo>
                  <a:cubicBezTo>
                    <a:pt x="2405722" y="0"/>
                    <a:pt x="2410863" y="5142"/>
                    <a:pt x="2410863" y="11484"/>
                  </a:cubicBezTo>
                  <a:lnTo>
                    <a:pt x="2410863" y="1018861"/>
                  </a:lnTo>
                  <a:cubicBezTo>
                    <a:pt x="2410863" y="1025203"/>
                    <a:pt x="2405722" y="1030345"/>
                    <a:pt x="2399379" y="1030345"/>
                  </a:cubicBezTo>
                  <a:lnTo>
                    <a:pt x="11484" y="1030345"/>
                  </a:lnTo>
                  <a:cubicBezTo>
                    <a:pt x="8438" y="1030345"/>
                    <a:pt x="5517" y="1029135"/>
                    <a:pt x="3364" y="1026981"/>
                  </a:cubicBezTo>
                  <a:cubicBezTo>
                    <a:pt x="1210" y="1024827"/>
                    <a:pt x="0" y="1021906"/>
                    <a:pt x="0" y="1018861"/>
                  </a:cubicBezTo>
                  <a:lnTo>
                    <a:pt x="0" y="11484"/>
                  </a:lnTo>
                  <a:cubicBezTo>
                    <a:pt x="0" y="5142"/>
                    <a:pt x="5142" y="0"/>
                    <a:pt x="11484" y="0"/>
                  </a:cubicBezTo>
                  <a:close/>
                </a:path>
              </a:pathLst>
            </a:custGeom>
            <a:solidFill>
              <a:srgbClr val="EBCCCB">
                <a:alpha val="30980"/>
              </a:srgbClr>
            </a:solidFill>
            <a:ln cap="sq">
              <a:noFill/>
              <a:prstDash val="solid"/>
              <a:miter/>
            </a:ln>
          </p:spPr>
        </p:sp>
        <p:sp>
          <p:nvSpPr>
            <p:cNvPr id="8" name="TextBox 8"/>
            <p:cNvSpPr txBox="1"/>
            <p:nvPr/>
          </p:nvSpPr>
          <p:spPr>
            <a:xfrm>
              <a:off x="0" y="-47625"/>
              <a:ext cx="2410863" cy="1077970"/>
            </a:xfrm>
            <a:prstGeom prst="rect">
              <a:avLst/>
            </a:prstGeom>
          </p:spPr>
          <p:txBody>
            <a:bodyPr lIns="50800" tIns="50800" rIns="50800" bIns="50800" rtlCol="0" anchor="ctr"/>
            <a:lstStyle/>
            <a:p>
              <a:pPr algn="ctr">
                <a:lnSpc>
                  <a:spcPts val="2660"/>
                </a:lnSpc>
              </a:pPr>
            </a:p>
          </p:txBody>
        </p:sp>
      </p:grpSp>
      <p:grpSp>
        <p:nvGrpSpPr>
          <p:cNvPr id="9" name="Group 9"/>
          <p:cNvGrpSpPr>
            <a:grpSpLocks noChangeAspect="1"/>
          </p:cNvGrpSpPr>
          <p:nvPr/>
        </p:nvGrpSpPr>
        <p:grpSpPr>
          <a:xfrm>
            <a:off x="918898" y="3137826"/>
            <a:ext cx="9153211" cy="5250171"/>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8A1C1F"/>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sp>
          <p:nvSpPr>
            <p:cNvPr id="14" name="Freeform 1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t="-3261" b="-3261"/>
              </a:stretch>
            </a:blipFill>
          </p:spPr>
        </p:sp>
      </p:gr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7" name="TextBox 17"/>
          <p:cNvSpPr txBox="1"/>
          <p:nvPr/>
        </p:nvSpPr>
        <p:spPr>
          <a:xfrm>
            <a:off x="5940372" y="1340275"/>
            <a:ext cx="6407257" cy="815340"/>
          </a:xfrm>
          <a:prstGeom prst="rect">
            <a:avLst/>
          </a:prstGeom>
        </p:spPr>
        <p:txBody>
          <a:bodyPr lIns="0" tIns="0" rIns="0" bIns="0" rtlCol="0" anchor="t">
            <a:spAutoFit/>
          </a:bodyPr>
          <a:lstStyle/>
          <a:p>
            <a:pPr algn="ctr">
              <a:lnSpc>
                <a:spcPts val="6360"/>
              </a:lnSpc>
            </a:pPr>
            <a:r>
              <a:rPr lang="en-US" altLang="zh-CN" sz="5300">
                <a:solidFill>
                  <a:srgbClr val="100F0D"/>
                </a:solidFill>
                <a:ea typeface="思源黑体 1 Bold" panose="020B0800000000000000" charset="-122"/>
              </a:rPr>
              <a:t>BFS</a:t>
            </a:r>
            <a:r>
              <a:rPr lang="zh-CN" altLang="en-US" sz="5300">
                <a:solidFill>
                  <a:srgbClr val="100F0D"/>
                </a:solidFill>
                <a:ea typeface="思源黑体 1 Bold" panose="020B0800000000000000" charset="-122"/>
              </a:rPr>
              <a:t>最短路算法</a:t>
            </a:r>
            <a:endParaRPr lang="zh-CN" altLang="en-US" sz="5300">
              <a:solidFill>
                <a:srgbClr val="100F0D"/>
              </a:solidFill>
              <a:ea typeface="思源黑体 1 Bold" panose="020B0800000000000000" charset="-122"/>
            </a:endParaRPr>
          </a:p>
        </p:txBody>
      </p:sp>
      <p:sp>
        <p:nvSpPr>
          <p:cNvPr id="18" name="TextBox 18"/>
          <p:cNvSpPr txBox="1"/>
          <p:nvPr/>
        </p:nvSpPr>
        <p:spPr>
          <a:xfrm>
            <a:off x="10062584" y="4424362"/>
            <a:ext cx="6594620" cy="1636395"/>
          </a:xfrm>
          <a:prstGeom prst="rect">
            <a:avLst/>
          </a:prstGeom>
        </p:spPr>
        <p:txBody>
          <a:bodyPr lIns="0" tIns="0" rIns="0" bIns="0" rtlCol="0" anchor="t">
            <a:spAutoFit/>
          </a:bodyPr>
          <a:lstStyle/>
          <a:p>
            <a:pPr algn="just">
              <a:lnSpc>
                <a:spcPts val="3190"/>
              </a:lnSpc>
            </a:pPr>
            <a:r>
              <a:rPr lang="en-US" sz="2400">
                <a:solidFill>
                  <a:srgbClr val="1E1E1E"/>
                </a:solidFill>
                <a:ea typeface="思源黑体 2" panose="020B0500000000000000" charset="-122"/>
              </a:rPr>
              <a:t>广度优先搜索（Breadth-First Search, BFS）是一种基于层序扩展的图遍历算法，其核心思想是按距离起点由近及远的顺序逐层探索节点，确保最先找到的路径即为最短路径。</a:t>
            </a:r>
            <a:endParaRPr lang="en-US" sz="2400">
              <a:solidFill>
                <a:srgbClr val="1E1E1E"/>
              </a:solidFill>
              <a:ea typeface="思源黑体 2" panose="020B0500000000000000" charset="-122"/>
            </a:endParaRPr>
          </a:p>
        </p:txBody>
      </p:sp>
      <p:sp>
        <p:nvSpPr>
          <p:cNvPr id="19" name="TextBox 19"/>
          <p:cNvSpPr txBox="1"/>
          <p:nvPr/>
        </p:nvSpPr>
        <p:spPr>
          <a:xfrm>
            <a:off x="10062584" y="3827736"/>
            <a:ext cx="2889059" cy="560070"/>
          </a:xfrm>
          <a:prstGeom prst="rect">
            <a:avLst/>
          </a:prstGeom>
        </p:spPr>
        <p:txBody>
          <a:bodyPr lIns="0" tIns="0" rIns="0" bIns="0" rtlCol="0" anchor="t">
            <a:spAutoFit/>
          </a:bodyPr>
          <a:lstStyle/>
          <a:p>
            <a:pPr algn="l">
              <a:lnSpc>
                <a:spcPts val="4370"/>
              </a:lnSpc>
            </a:pPr>
            <a:r>
              <a:rPr lang="zh-CN" altLang="en-US" sz="2800" b="1">
                <a:solidFill>
                  <a:srgbClr val="1E1E1E"/>
                </a:solidFill>
                <a:ea typeface="思源黑体 2 Bold" panose="020B0800000000000000" charset="-122"/>
              </a:rPr>
              <a:t>介绍</a:t>
            </a:r>
            <a:endParaRPr lang="zh-CN" altLang="en-US" sz="2800" b="1">
              <a:solidFill>
                <a:srgbClr val="1E1E1E"/>
              </a:solidFill>
              <a:ea typeface="思源黑体 2 Bold" panose="020B0800000000000000"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1"/>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2"/>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3"/>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4"/>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BFS</a:t>
            </a:r>
            <a:r>
              <a:rPr lang="zh-CN" altLang="en-US" sz="5300">
                <a:solidFill>
                  <a:srgbClr val="100F0D"/>
                </a:solidFill>
                <a:ea typeface="思源黑体 1 Bold" panose="020B0800000000000000" charset="-122"/>
              </a:rPr>
              <a:t>最短路算法</a:t>
            </a:r>
            <a:endParaRPr lang="zh-CN" altLang="en-US" sz="5300">
              <a:solidFill>
                <a:srgbClr val="100F0D"/>
              </a:solidFill>
              <a:ea typeface="思源黑体 1 Bold" panose="020B0800000000000000" charset="-122"/>
            </a:endParaRPr>
          </a:p>
        </p:txBody>
      </p:sp>
      <p:pic>
        <p:nvPicPr>
          <p:cNvPr id="8" name="图片 7"/>
          <p:cNvPicPr>
            <a:picLocks noChangeAspect="1"/>
          </p:cNvPicPr>
          <p:nvPr/>
        </p:nvPicPr>
        <p:blipFill>
          <a:blip r:embed="rId7">
            <a:clrChange>
              <a:clrFrom>
                <a:srgbClr val="FFFFFF">
                  <a:alpha val="100000"/>
                </a:srgbClr>
              </a:clrFrom>
              <a:clrTo>
                <a:srgbClr val="FFFFFF">
                  <a:alpha val="100000"/>
                  <a:alpha val="0"/>
                </a:srgbClr>
              </a:clrTo>
            </a:clrChange>
          </a:blip>
          <a:stretch>
            <a:fillRect/>
          </a:stretch>
        </p:blipFill>
        <p:spPr>
          <a:xfrm>
            <a:off x="3657600" y="1638300"/>
            <a:ext cx="12138660" cy="80352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7600172" y="2462880"/>
            <a:ext cx="12780022" cy="9117372"/>
          </a:xfrm>
          <a:custGeom>
            <a:avLst/>
            <a:gdLst/>
            <a:ahLst/>
            <a:cxnLst/>
            <a:rect l="l" t="t" r="r" b="b"/>
            <a:pathLst>
              <a:path w="12780022" h="9117372">
                <a:moveTo>
                  <a:pt x="0" y="0"/>
                </a:moveTo>
                <a:lnTo>
                  <a:pt x="12780022" y="0"/>
                </a:lnTo>
                <a:lnTo>
                  <a:pt x="12780022" y="9117372"/>
                </a:lnTo>
                <a:lnTo>
                  <a:pt x="0" y="9117372"/>
                </a:lnTo>
                <a:lnTo>
                  <a:pt x="0" y="0"/>
                </a:lnTo>
                <a:close/>
              </a:path>
            </a:pathLst>
          </a:custGeom>
          <a:blipFill>
            <a:blip r:embed="rId1">
              <a:alphaModFix amt="18999"/>
            </a:blip>
            <a:stretch>
              <a:fillRect l="-848"/>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BFS</a:t>
            </a:r>
            <a:r>
              <a:rPr lang="zh-CN" altLang="en-US" sz="5300">
                <a:solidFill>
                  <a:srgbClr val="100F0D"/>
                </a:solidFill>
                <a:ea typeface="思源黑体 1 Bold" panose="020B0800000000000000" charset="-122"/>
              </a:rPr>
              <a:t>最短路算法</a:t>
            </a:r>
            <a:endParaRPr lang="zh-CN" altLang="en-US" sz="5300">
              <a:solidFill>
                <a:srgbClr val="100F0D"/>
              </a:solidFill>
              <a:ea typeface="思源黑体 1 Bold" panose="020B0800000000000000" charset="-122"/>
            </a:endParaRPr>
          </a:p>
        </p:txBody>
      </p:sp>
      <p:pic>
        <p:nvPicPr>
          <p:cNvPr id="7" name="图片 6"/>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3810000" y="1746250"/>
            <a:ext cx="11844020" cy="38785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7600172" y="2462880"/>
            <a:ext cx="12780022" cy="9117372"/>
          </a:xfrm>
          <a:custGeom>
            <a:avLst/>
            <a:gdLst/>
            <a:ahLst/>
            <a:cxnLst/>
            <a:rect l="l" t="t" r="r" b="b"/>
            <a:pathLst>
              <a:path w="12780022" h="9117372">
                <a:moveTo>
                  <a:pt x="0" y="0"/>
                </a:moveTo>
                <a:lnTo>
                  <a:pt x="12780022" y="0"/>
                </a:lnTo>
                <a:lnTo>
                  <a:pt x="12780022" y="9117372"/>
                </a:lnTo>
                <a:lnTo>
                  <a:pt x="0" y="9117372"/>
                </a:lnTo>
                <a:lnTo>
                  <a:pt x="0" y="0"/>
                </a:lnTo>
                <a:close/>
              </a:path>
            </a:pathLst>
          </a:custGeom>
          <a:blipFill>
            <a:blip r:embed="rId1">
              <a:alphaModFix amt="18999"/>
            </a:blip>
            <a:stretch>
              <a:fillRect l="-848"/>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BFS</a:t>
            </a:r>
            <a:r>
              <a:rPr lang="zh-CN" altLang="en-US" sz="5300">
                <a:solidFill>
                  <a:srgbClr val="100F0D"/>
                </a:solidFill>
                <a:ea typeface="思源黑体 1 Bold" panose="020B0800000000000000" charset="-122"/>
              </a:rPr>
              <a:t>最短路算法</a:t>
            </a:r>
            <a:endParaRPr lang="zh-CN" altLang="en-US" sz="5300">
              <a:solidFill>
                <a:srgbClr val="100F0D"/>
              </a:solidFill>
              <a:ea typeface="思源黑体 1 Bold" panose="020B0800000000000000" charset="-122"/>
            </a:endParaRPr>
          </a:p>
        </p:txBody>
      </p:sp>
      <p:pic>
        <p:nvPicPr>
          <p:cNvPr id="8" name="图片 7"/>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4724400" y="1181100"/>
            <a:ext cx="9726295" cy="8401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7" name="Group 7"/>
          <p:cNvGrpSpPr/>
          <p:nvPr/>
        </p:nvGrpSpPr>
        <p:grpSpPr>
          <a:xfrm>
            <a:off x="9509037" y="2336115"/>
            <a:ext cx="6724506" cy="67245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DDDC">
                <a:alpha val="34902"/>
              </a:srgbClr>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a:off x="10138951" y="2966029"/>
            <a:ext cx="5466016" cy="54660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10392576" y="3222089"/>
            <a:ext cx="4957427" cy="4952558"/>
            <a:chOff x="0" y="0"/>
            <a:chExt cx="5839098" cy="5833364"/>
          </a:xfrm>
        </p:grpSpPr>
        <p:sp>
          <p:nvSpPr>
            <p:cNvPr id="14" name="Freeform 14"/>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10"/>
              <a:stretch>
                <a:fillRect l="-24926" r="-24926"/>
              </a:stretch>
            </a:blipFill>
          </p:spPr>
        </p:sp>
      </p:grpSp>
      <p:grpSp>
        <p:nvGrpSpPr>
          <p:cNvPr id="32" name="Group 32"/>
          <p:cNvGrpSpPr/>
          <p:nvPr/>
        </p:nvGrpSpPr>
        <p:grpSpPr>
          <a:xfrm>
            <a:off x="2054457" y="2501272"/>
            <a:ext cx="3843716" cy="604252"/>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11"/>
            <a:stretch>
              <a:fillRect/>
            </a:stretch>
          </a:blipFill>
        </p:spPr>
      </p:sp>
      <p:sp>
        <p:nvSpPr>
          <p:cNvPr id="36" name="TextBox 36"/>
          <p:cNvSpPr txBox="1"/>
          <p:nvPr/>
        </p:nvSpPr>
        <p:spPr>
          <a:xfrm>
            <a:off x="5898173" y="1237225"/>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选题</a:t>
            </a:r>
            <a:r>
              <a:rPr lang="zh-CN" altLang="en-US" sz="5300">
                <a:solidFill>
                  <a:srgbClr val="100F0D"/>
                </a:solidFill>
                <a:ea typeface="思源黑体 1 Bold" panose="020B0800000000000000" charset="-122"/>
              </a:rPr>
              <a:t>内容</a:t>
            </a:r>
            <a:endParaRPr lang="zh-CN" altLang="en-US" sz="5300">
              <a:solidFill>
                <a:srgbClr val="100F0D"/>
              </a:solidFill>
              <a:ea typeface="思源黑体 1 Bold" panose="020B0800000000000000" charset="-122"/>
            </a:endParaRPr>
          </a:p>
        </p:txBody>
      </p:sp>
      <p:sp>
        <p:nvSpPr>
          <p:cNvPr id="37" name="TextBox 37"/>
          <p:cNvSpPr txBox="1"/>
          <p:nvPr/>
        </p:nvSpPr>
        <p:spPr>
          <a:xfrm>
            <a:off x="2054225" y="3289300"/>
            <a:ext cx="7392035" cy="5727065"/>
          </a:xfrm>
          <a:prstGeom prst="rect">
            <a:avLst/>
          </a:prstGeom>
        </p:spPr>
        <p:txBody>
          <a:bodyPr wrap="square" lIns="0" tIns="0" rIns="0" bIns="0" rtlCol="0" anchor="t">
            <a:spAutoFit/>
          </a:bodyPr>
          <a:lstStyle/>
          <a:p>
            <a:pPr algn="just">
              <a:lnSpc>
                <a:spcPts val="3190"/>
              </a:lnSpc>
            </a:pPr>
            <a:r>
              <a:rPr lang="en-US" sz="2400" b="1">
                <a:solidFill>
                  <a:srgbClr val="1E1E1E"/>
                </a:solidFill>
                <a:ea typeface="思源黑体 2" panose="020B0500000000000000" charset="-122"/>
              </a:rPr>
              <a:t>程序开始运行时显示一个迷宫地图，迷宫中央有一只老鼠，迷宫的右下方有一个粮仓。游戏的任务是使用键盘上的方向键操纵老鼠在规定的时间内走到粮仓处。</a:t>
            </a:r>
            <a:endParaRPr lang="en-US" sz="2400" b="1">
              <a:solidFill>
                <a:srgbClr val="1E1E1E"/>
              </a:solidFill>
              <a:ea typeface="思源黑体 2" panose="020B0500000000000000" charset="-122"/>
            </a:endParaRPr>
          </a:p>
          <a:p>
            <a:pPr algn="just">
              <a:lnSpc>
                <a:spcPts val="3190"/>
              </a:lnSpc>
            </a:pPr>
            <a:r>
              <a:rPr lang="en-US" sz="2400" b="1">
                <a:solidFill>
                  <a:srgbClr val="1E1E1E"/>
                </a:solidFill>
                <a:ea typeface="思源黑体 2" panose="020B0500000000000000" charset="-122"/>
              </a:rPr>
              <a:t>要求：</a:t>
            </a:r>
            <a:endParaRPr lang="en-US" sz="2400" b="1">
              <a:solidFill>
                <a:srgbClr val="1E1E1E"/>
              </a:solidFill>
              <a:ea typeface="思源黑体 2" panose="020B0500000000000000" charset="-122"/>
            </a:endParaRPr>
          </a:p>
          <a:p>
            <a:pPr algn="just">
              <a:lnSpc>
                <a:spcPts val="3190"/>
              </a:lnSpc>
            </a:pPr>
            <a:r>
              <a:rPr lang="en-US" sz="2400" b="1">
                <a:solidFill>
                  <a:srgbClr val="1E1E1E"/>
                </a:solidFill>
                <a:ea typeface="思源黑体 2" panose="020B0500000000000000" charset="-122"/>
              </a:rPr>
              <a:t>（1）老鼠形象可辨认，可用键盘操纵老鼠上下左右移动；</a:t>
            </a:r>
            <a:endParaRPr lang="en-US" sz="2400" b="1">
              <a:solidFill>
                <a:srgbClr val="1E1E1E"/>
              </a:solidFill>
              <a:ea typeface="思源黑体 2" panose="020B0500000000000000" charset="-122"/>
            </a:endParaRPr>
          </a:p>
          <a:p>
            <a:pPr algn="just">
              <a:lnSpc>
                <a:spcPts val="3190"/>
              </a:lnSpc>
            </a:pPr>
            <a:r>
              <a:rPr lang="en-US" sz="2400" b="1">
                <a:solidFill>
                  <a:srgbClr val="1E1E1E"/>
                </a:solidFill>
                <a:ea typeface="思源黑体 2" panose="020B0500000000000000" charset="-122"/>
              </a:rPr>
              <a:t>（2）迷宫的墙足够结实，老鼠不能穿墙而过；</a:t>
            </a:r>
            <a:endParaRPr lang="en-US" sz="2400" b="1">
              <a:solidFill>
                <a:srgbClr val="1E1E1E"/>
              </a:solidFill>
              <a:ea typeface="思源黑体 2" panose="020B0500000000000000" charset="-122"/>
            </a:endParaRPr>
          </a:p>
          <a:p>
            <a:pPr algn="just">
              <a:lnSpc>
                <a:spcPts val="3190"/>
              </a:lnSpc>
            </a:pPr>
            <a:r>
              <a:rPr lang="en-US" sz="2400" b="1">
                <a:solidFill>
                  <a:srgbClr val="1E1E1E"/>
                </a:solidFill>
                <a:ea typeface="思源黑体 2" panose="020B0500000000000000" charset="-122"/>
              </a:rPr>
              <a:t>（3）正确检测结果，若老鼠在规定时间内走到粮仓处，提示成功，否则提示失败；</a:t>
            </a:r>
            <a:endParaRPr lang="en-US" sz="2400" b="1">
              <a:solidFill>
                <a:srgbClr val="1E1E1E"/>
              </a:solidFill>
              <a:ea typeface="思源黑体 2" panose="020B0500000000000000" charset="-122"/>
            </a:endParaRPr>
          </a:p>
          <a:p>
            <a:pPr algn="just">
              <a:lnSpc>
                <a:spcPts val="3190"/>
              </a:lnSpc>
            </a:pPr>
            <a:r>
              <a:rPr lang="en-US" sz="2400" b="1">
                <a:solidFill>
                  <a:srgbClr val="1E1E1E"/>
                </a:solidFill>
                <a:ea typeface="思源黑体 2" panose="020B0500000000000000" charset="-122"/>
              </a:rPr>
              <a:t>（4）添加编辑迷宫功能，可修改当前迷宫，修改内容：墙变路、路变墙；</a:t>
            </a:r>
            <a:endParaRPr lang="en-US" sz="2400" b="1">
              <a:solidFill>
                <a:srgbClr val="1E1E1E"/>
              </a:solidFill>
              <a:ea typeface="思源黑体 2" panose="020B0500000000000000" charset="-122"/>
            </a:endParaRPr>
          </a:p>
          <a:p>
            <a:pPr algn="just">
              <a:lnSpc>
                <a:spcPts val="3190"/>
              </a:lnSpc>
            </a:pPr>
            <a:r>
              <a:rPr lang="en-US" sz="2400" b="1">
                <a:solidFill>
                  <a:srgbClr val="1E1E1E"/>
                </a:solidFill>
                <a:ea typeface="思源黑体 2" panose="020B0500000000000000" charset="-122"/>
              </a:rPr>
              <a:t>（5）找出走出迷宫的所有路径，以及最短路径；</a:t>
            </a:r>
            <a:endParaRPr lang="en-US" sz="2400" b="1">
              <a:solidFill>
                <a:srgbClr val="1E1E1E"/>
              </a:solidFill>
              <a:ea typeface="思源黑体 2" panose="020B0500000000000000" charset="-122"/>
            </a:endParaRPr>
          </a:p>
          <a:p>
            <a:pPr algn="just">
              <a:lnSpc>
                <a:spcPts val="3190"/>
              </a:lnSpc>
            </a:pPr>
            <a:r>
              <a:rPr lang="en-US" sz="2400" b="1">
                <a:solidFill>
                  <a:srgbClr val="1E1E1E"/>
                </a:solidFill>
                <a:ea typeface="思源黑体 2" panose="020B0500000000000000" charset="-122"/>
              </a:rPr>
              <a:t> 利用序列化功能实现迷宫地图文件的存盘和读出等功能。</a:t>
            </a:r>
            <a:endParaRPr lang="en-US" sz="2400" b="1">
              <a:solidFill>
                <a:srgbClr val="1E1E1E"/>
              </a:solidFill>
              <a:ea typeface="思源黑体 2" panose="020B0500000000000000" charset="-122"/>
            </a:endParaRPr>
          </a:p>
        </p:txBody>
      </p:sp>
      <p:sp>
        <p:nvSpPr>
          <p:cNvPr id="38" name="TextBox 38"/>
          <p:cNvSpPr txBox="1"/>
          <p:nvPr/>
        </p:nvSpPr>
        <p:spPr>
          <a:xfrm>
            <a:off x="2306613" y="2488106"/>
            <a:ext cx="3339405" cy="560070"/>
          </a:xfrm>
          <a:prstGeom prst="rect">
            <a:avLst/>
          </a:prstGeom>
        </p:spPr>
        <p:txBody>
          <a:bodyPr lIns="0" tIns="0" rIns="0" bIns="0" rtlCol="0" anchor="t">
            <a:spAutoFit/>
          </a:bodyPr>
          <a:lstStyle/>
          <a:p>
            <a:pPr algn="ctr">
              <a:lnSpc>
                <a:spcPts val="4370"/>
              </a:lnSpc>
            </a:pPr>
            <a:r>
              <a:rPr lang="zh-CN" altLang="en-US" sz="2800">
                <a:solidFill>
                  <a:srgbClr val="FFFFFF"/>
                </a:solidFill>
                <a:ea typeface="思源黑体 2 Bold" panose="020B0800000000000000" charset="-122"/>
              </a:rPr>
              <a:t>迷宫问题-2</a:t>
            </a:r>
            <a:endParaRPr lang="zh-CN" altLang="en-US" sz="2800">
              <a:solidFill>
                <a:srgbClr val="FFFFFF"/>
              </a:solidFill>
              <a:ea typeface="思源黑体 2 Bold" panose="020B0800000000000000"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3" name="Freeform 3"/>
          <p:cNvSpPr/>
          <p:nvPr/>
        </p:nvSpPr>
        <p:spPr>
          <a:xfrm rot="10686887">
            <a:off x="18422" y="-240729"/>
            <a:ext cx="4259586" cy="3775058"/>
          </a:xfrm>
          <a:custGeom>
            <a:avLst/>
            <a:gdLst/>
            <a:ahLst/>
            <a:cxnLst/>
            <a:rect l="l" t="t" r="r" b="b"/>
            <a:pathLst>
              <a:path w="4259586" h="3775058">
                <a:moveTo>
                  <a:pt x="0" y="0"/>
                </a:moveTo>
                <a:lnTo>
                  <a:pt x="4259586" y="0"/>
                </a:lnTo>
                <a:lnTo>
                  <a:pt x="4259586" y="3775058"/>
                </a:lnTo>
                <a:lnTo>
                  <a:pt x="0" y="3775058"/>
                </a:lnTo>
                <a:lnTo>
                  <a:pt x="0" y="0"/>
                </a:lnTo>
                <a:close/>
              </a:path>
            </a:pathLst>
          </a:custGeom>
          <a:blipFill>
            <a:blip r:embed="rId2"/>
            <a:stretch>
              <a:fillRect/>
            </a:stretch>
          </a:blipFill>
        </p:spPr>
      </p:sp>
      <p:sp>
        <p:nvSpPr>
          <p:cNvPr id="4" name="Freeform 4"/>
          <p:cNvSpPr/>
          <p:nvPr/>
        </p:nvSpPr>
        <p:spPr>
          <a:xfrm rot="5233484">
            <a:off x="-2499903" y="172726"/>
            <a:ext cx="4049427" cy="3887450"/>
          </a:xfrm>
          <a:custGeom>
            <a:avLst/>
            <a:gdLst/>
            <a:ahLst/>
            <a:cxnLst/>
            <a:rect l="l" t="t" r="r" b="b"/>
            <a:pathLst>
              <a:path w="4049427" h="3887450">
                <a:moveTo>
                  <a:pt x="0" y="0"/>
                </a:moveTo>
                <a:lnTo>
                  <a:pt x="4049427" y="0"/>
                </a:lnTo>
                <a:lnTo>
                  <a:pt x="4049427" y="3887450"/>
                </a:lnTo>
                <a:lnTo>
                  <a:pt x="0" y="3887450"/>
                </a:lnTo>
                <a:lnTo>
                  <a:pt x="0" y="0"/>
                </a:lnTo>
                <a:close/>
              </a:path>
            </a:pathLst>
          </a:custGeom>
          <a:blipFill>
            <a:blip r:embed="rId3"/>
            <a:stretch>
              <a:fillRect/>
            </a:stretch>
          </a:blipFill>
        </p:spPr>
      </p:sp>
      <p:sp>
        <p:nvSpPr>
          <p:cNvPr id="5" name="Freeform 5"/>
          <p:cNvSpPr/>
          <p:nvPr/>
        </p:nvSpPr>
        <p:spPr>
          <a:xfrm rot="65218">
            <a:off x="14080895" y="7277005"/>
            <a:ext cx="4279314" cy="3792542"/>
          </a:xfrm>
          <a:custGeom>
            <a:avLst/>
            <a:gdLst/>
            <a:ahLst/>
            <a:cxnLst/>
            <a:rect l="l" t="t" r="r" b="b"/>
            <a:pathLst>
              <a:path w="4279314" h="3792542">
                <a:moveTo>
                  <a:pt x="0" y="0"/>
                </a:moveTo>
                <a:lnTo>
                  <a:pt x="4279314" y="0"/>
                </a:lnTo>
                <a:lnTo>
                  <a:pt x="4279314" y="3792542"/>
                </a:lnTo>
                <a:lnTo>
                  <a:pt x="0" y="3792542"/>
                </a:lnTo>
                <a:lnTo>
                  <a:pt x="0" y="0"/>
                </a:lnTo>
                <a:close/>
              </a:path>
            </a:pathLst>
          </a:custGeom>
          <a:blipFill>
            <a:blip r:embed="rId4"/>
            <a:stretch>
              <a:fillRect/>
            </a:stretch>
          </a:blipFill>
        </p:spPr>
      </p:sp>
      <p:sp>
        <p:nvSpPr>
          <p:cNvPr id="6" name="Freeform 6"/>
          <p:cNvSpPr/>
          <p:nvPr/>
        </p:nvSpPr>
        <p:spPr>
          <a:xfrm rot="3835181">
            <a:off x="16322812" y="7315705"/>
            <a:ext cx="3327823" cy="3194710"/>
          </a:xfrm>
          <a:custGeom>
            <a:avLst/>
            <a:gdLst/>
            <a:ahLst/>
            <a:cxnLst/>
            <a:rect l="l" t="t" r="r" b="b"/>
            <a:pathLst>
              <a:path w="3327823" h="3194710">
                <a:moveTo>
                  <a:pt x="0" y="0"/>
                </a:moveTo>
                <a:lnTo>
                  <a:pt x="3327824" y="0"/>
                </a:lnTo>
                <a:lnTo>
                  <a:pt x="3327824" y="3194710"/>
                </a:lnTo>
                <a:lnTo>
                  <a:pt x="0" y="3194710"/>
                </a:lnTo>
                <a:lnTo>
                  <a:pt x="0" y="0"/>
                </a:lnTo>
                <a:close/>
              </a:path>
            </a:pathLst>
          </a:custGeom>
          <a:blipFill>
            <a:blip r:embed="rId5"/>
            <a:stretch>
              <a:fillRect/>
            </a:stretch>
          </a:blipFill>
        </p:spPr>
      </p:sp>
      <p:grpSp>
        <p:nvGrpSpPr>
          <p:cNvPr id="7" name="Group 7"/>
          <p:cNvGrpSpPr/>
          <p:nvPr/>
        </p:nvGrpSpPr>
        <p:grpSpPr>
          <a:xfrm>
            <a:off x="9509037" y="2336115"/>
            <a:ext cx="6724506" cy="672450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DDDC">
                <a:alpha val="34902"/>
              </a:srgbClr>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0" name="Group 10"/>
          <p:cNvGrpSpPr/>
          <p:nvPr/>
        </p:nvGrpSpPr>
        <p:grpSpPr>
          <a:xfrm>
            <a:off x="10138951" y="2966029"/>
            <a:ext cx="5466016" cy="54660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3" name="Group 13"/>
          <p:cNvGrpSpPr/>
          <p:nvPr/>
        </p:nvGrpSpPr>
        <p:grpSpPr>
          <a:xfrm>
            <a:off x="10392576" y="3222089"/>
            <a:ext cx="4957427" cy="4952558"/>
            <a:chOff x="0" y="0"/>
            <a:chExt cx="5839098" cy="5833364"/>
          </a:xfrm>
        </p:grpSpPr>
        <p:sp>
          <p:nvSpPr>
            <p:cNvPr id="14" name="Freeform 14"/>
            <p:cNvSpPr/>
            <p:nvPr/>
          </p:nvSpPr>
          <p:spPr>
            <a:xfrm>
              <a:off x="0" y="0"/>
              <a:ext cx="5839079" cy="5833364"/>
            </a:xfrm>
            <a:custGeom>
              <a:avLst/>
              <a:gdLst/>
              <a:ahLst/>
              <a:cxnLst/>
              <a:rect l="l" t="t" r="r" b="b"/>
              <a:pathLst>
                <a:path w="5839079" h="5833364">
                  <a:moveTo>
                    <a:pt x="0" y="2916682"/>
                  </a:moveTo>
                  <a:cubicBezTo>
                    <a:pt x="0" y="1305814"/>
                    <a:pt x="1307084" y="0"/>
                    <a:pt x="2919603" y="0"/>
                  </a:cubicBezTo>
                  <a:cubicBezTo>
                    <a:pt x="4532122" y="0"/>
                    <a:pt x="5839079" y="1305814"/>
                    <a:pt x="5839079" y="2916682"/>
                  </a:cubicBezTo>
                  <a:cubicBezTo>
                    <a:pt x="5839079" y="4527550"/>
                    <a:pt x="4531995" y="5833364"/>
                    <a:pt x="2919603" y="5833364"/>
                  </a:cubicBezTo>
                  <a:cubicBezTo>
                    <a:pt x="1307211" y="5833364"/>
                    <a:pt x="0" y="4527550"/>
                    <a:pt x="0" y="2916682"/>
                  </a:cubicBezTo>
                  <a:close/>
                </a:path>
              </a:pathLst>
            </a:custGeom>
            <a:blipFill>
              <a:blip r:embed="rId6"/>
              <a:stretch>
                <a:fillRect l="-24926" r="-24926"/>
              </a:stretch>
            </a:blipFill>
          </p:spPr>
        </p:sp>
      </p:grpSp>
      <p:grpSp>
        <p:nvGrpSpPr>
          <p:cNvPr id="15" name="Group 15"/>
          <p:cNvGrpSpPr/>
          <p:nvPr/>
        </p:nvGrpSpPr>
        <p:grpSpPr>
          <a:xfrm>
            <a:off x="2054457" y="7236757"/>
            <a:ext cx="4257202" cy="837796"/>
            <a:chOff x="0" y="0"/>
            <a:chExt cx="5676269" cy="1117061"/>
          </a:xfrm>
        </p:grpSpPr>
        <p:grpSp>
          <p:nvGrpSpPr>
            <p:cNvPr id="16" name="Group 16"/>
            <p:cNvGrpSpPr/>
            <p:nvPr/>
          </p:nvGrpSpPr>
          <p:grpSpPr>
            <a:xfrm>
              <a:off x="0" y="0"/>
              <a:ext cx="1111939" cy="1111939"/>
              <a:chOff x="0" y="0"/>
              <a:chExt cx="812800" cy="812800"/>
            </a:xfrm>
          </p:grpSpPr>
          <p:sp>
            <p:nvSpPr>
              <p:cNvPr id="17" name="Freeform 17"/>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8A1C1F"/>
              </a:solidFill>
            </p:spPr>
          </p:sp>
          <p:sp>
            <p:nvSpPr>
              <p:cNvPr id="18" name="TextBox 18"/>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grpSp>
          <p:nvGrpSpPr>
            <p:cNvPr id="19" name="Group 19"/>
            <p:cNvGrpSpPr/>
            <p:nvPr/>
          </p:nvGrpSpPr>
          <p:grpSpPr>
            <a:xfrm>
              <a:off x="1522995" y="0"/>
              <a:ext cx="1111939" cy="1111939"/>
              <a:chOff x="0" y="0"/>
              <a:chExt cx="812800" cy="812800"/>
            </a:xfrm>
          </p:grpSpPr>
          <p:sp>
            <p:nvSpPr>
              <p:cNvPr id="20" name="Freeform 20"/>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EBCCCB"/>
              </a:solidFill>
            </p:spPr>
          </p:sp>
          <p:sp>
            <p:nvSpPr>
              <p:cNvPr id="21" name="TextBox 21"/>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22" name="Freeform 22"/>
            <p:cNvSpPr/>
            <p:nvPr/>
          </p:nvSpPr>
          <p:spPr>
            <a:xfrm>
              <a:off x="229557" y="294840"/>
              <a:ext cx="652825" cy="522260"/>
            </a:xfrm>
            <a:custGeom>
              <a:avLst/>
              <a:gdLst/>
              <a:ahLst/>
              <a:cxnLst/>
              <a:rect l="l" t="t" r="r" b="b"/>
              <a:pathLst>
                <a:path w="652825" h="522260">
                  <a:moveTo>
                    <a:pt x="0" y="0"/>
                  </a:moveTo>
                  <a:lnTo>
                    <a:pt x="652825" y="0"/>
                  </a:lnTo>
                  <a:lnTo>
                    <a:pt x="652825" y="522260"/>
                  </a:lnTo>
                  <a:lnTo>
                    <a:pt x="0" y="5222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Freeform 23"/>
            <p:cNvSpPr/>
            <p:nvPr/>
          </p:nvSpPr>
          <p:spPr>
            <a:xfrm>
              <a:off x="1745785" y="294840"/>
              <a:ext cx="666361" cy="522260"/>
            </a:xfrm>
            <a:custGeom>
              <a:avLst/>
              <a:gdLst/>
              <a:ahLst/>
              <a:cxnLst/>
              <a:rect l="l" t="t" r="r" b="b"/>
              <a:pathLst>
                <a:path w="666361" h="522260">
                  <a:moveTo>
                    <a:pt x="0" y="0"/>
                  </a:moveTo>
                  <a:lnTo>
                    <a:pt x="666360" y="0"/>
                  </a:lnTo>
                  <a:lnTo>
                    <a:pt x="666360" y="522260"/>
                  </a:lnTo>
                  <a:lnTo>
                    <a:pt x="0" y="52226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4" name="Group 24"/>
            <p:cNvGrpSpPr/>
            <p:nvPr/>
          </p:nvGrpSpPr>
          <p:grpSpPr>
            <a:xfrm>
              <a:off x="3045990" y="0"/>
              <a:ext cx="1111939" cy="1111939"/>
              <a:chOff x="0" y="0"/>
              <a:chExt cx="812800" cy="812800"/>
            </a:xfrm>
          </p:grpSpPr>
          <p:sp>
            <p:nvSpPr>
              <p:cNvPr id="25" name="Freeform 25"/>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8A1C1F"/>
              </a:solidFill>
              <a:ln cap="sq">
                <a:noFill/>
                <a:prstDash val="solid"/>
                <a:miter/>
              </a:ln>
            </p:spPr>
          </p:sp>
          <p:sp>
            <p:nvSpPr>
              <p:cNvPr id="26" name="TextBox 26"/>
              <p:cNvSpPr txBox="1"/>
              <p:nvPr/>
            </p:nvSpPr>
            <p:spPr>
              <a:xfrm>
                <a:off x="0" y="-47625"/>
                <a:ext cx="812800" cy="860425"/>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7" name="Group 27"/>
            <p:cNvGrpSpPr/>
            <p:nvPr/>
          </p:nvGrpSpPr>
          <p:grpSpPr>
            <a:xfrm>
              <a:off x="4564330" y="5122"/>
              <a:ext cx="1111939" cy="1111939"/>
              <a:chOff x="0" y="0"/>
              <a:chExt cx="812800" cy="812800"/>
            </a:xfrm>
          </p:grpSpPr>
          <p:sp>
            <p:nvSpPr>
              <p:cNvPr id="28" name="Freeform 28"/>
              <p:cNvSpPr/>
              <p:nvPr/>
            </p:nvSpPr>
            <p:spPr>
              <a:xfrm>
                <a:off x="0" y="0"/>
                <a:ext cx="812800" cy="812800"/>
              </a:xfrm>
              <a:custGeom>
                <a:avLst/>
                <a:gdLst/>
                <a:ahLst/>
                <a:cxnLst/>
                <a:rect l="l" t="t" r="r" b="b"/>
                <a:pathLst>
                  <a:path w="812800" h="812800">
                    <a:moveTo>
                      <a:pt x="148534" y="0"/>
                    </a:moveTo>
                    <a:lnTo>
                      <a:pt x="664266" y="0"/>
                    </a:lnTo>
                    <a:cubicBezTo>
                      <a:pt x="746299" y="0"/>
                      <a:pt x="812800" y="66501"/>
                      <a:pt x="812800" y="148534"/>
                    </a:cubicBezTo>
                    <a:lnTo>
                      <a:pt x="812800" y="664266"/>
                    </a:lnTo>
                    <a:cubicBezTo>
                      <a:pt x="812800" y="746299"/>
                      <a:pt x="746299" y="812800"/>
                      <a:pt x="664266" y="812800"/>
                    </a:cubicBezTo>
                    <a:lnTo>
                      <a:pt x="148534" y="812800"/>
                    </a:lnTo>
                    <a:cubicBezTo>
                      <a:pt x="66501" y="812800"/>
                      <a:pt x="0" y="746299"/>
                      <a:pt x="0" y="664266"/>
                    </a:cubicBezTo>
                    <a:lnTo>
                      <a:pt x="0" y="148534"/>
                    </a:lnTo>
                    <a:cubicBezTo>
                      <a:pt x="0" y="66501"/>
                      <a:pt x="66501" y="0"/>
                      <a:pt x="148534" y="0"/>
                    </a:cubicBezTo>
                    <a:close/>
                  </a:path>
                </a:pathLst>
              </a:custGeom>
              <a:solidFill>
                <a:srgbClr val="EBCCCB"/>
              </a:solidFill>
            </p:spPr>
          </p:sp>
          <p:sp>
            <p:nvSpPr>
              <p:cNvPr id="29" name="TextBox 29"/>
              <p:cNvSpPr txBox="1"/>
              <p:nvPr/>
            </p:nvSpPr>
            <p:spPr>
              <a:xfrm>
                <a:off x="0" y="-47625"/>
                <a:ext cx="812800" cy="860425"/>
              </a:xfrm>
              <a:prstGeom prst="rect">
                <a:avLst/>
              </a:prstGeom>
            </p:spPr>
            <p:txBody>
              <a:bodyPr lIns="50800" tIns="50800" rIns="50800" bIns="50800" rtlCol="0" anchor="ctr"/>
              <a:lstStyle/>
              <a:p>
                <a:pPr algn="ctr">
                  <a:lnSpc>
                    <a:spcPts val="2660"/>
                  </a:lnSpc>
                </a:pPr>
              </a:p>
            </p:txBody>
          </p:sp>
        </p:grpSp>
        <p:sp>
          <p:nvSpPr>
            <p:cNvPr id="30" name="Freeform 30"/>
            <p:cNvSpPr/>
            <p:nvPr/>
          </p:nvSpPr>
          <p:spPr>
            <a:xfrm>
              <a:off x="4831970" y="221130"/>
              <a:ext cx="585970" cy="669680"/>
            </a:xfrm>
            <a:custGeom>
              <a:avLst/>
              <a:gdLst/>
              <a:ahLst/>
              <a:cxnLst/>
              <a:rect l="l" t="t" r="r" b="b"/>
              <a:pathLst>
                <a:path w="585970" h="669680">
                  <a:moveTo>
                    <a:pt x="0" y="0"/>
                  </a:moveTo>
                  <a:lnTo>
                    <a:pt x="585970" y="0"/>
                  </a:lnTo>
                  <a:lnTo>
                    <a:pt x="585970" y="669680"/>
                  </a:lnTo>
                  <a:lnTo>
                    <a:pt x="0" y="6696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1" name="Freeform 31"/>
            <p:cNvSpPr/>
            <p:nvPr/>
          </p:nvSpPr>
          <p:spPr>
            <a:xfrm>
              <a:off x="3300342" y="242895"/>
              <a:ext cx="597973" cy="626150"/>
            </a:xfrm>
            <a:custGeom>
              <a:avLst/>
              <a:gdLst/>
              <a:ahLst/>
              <a:cxnLst/>
              <a:rect l="l" t="t" r="r" b="b"/>
              <a:pathLst>
                <a:path w="597973" h="626150">
                  <a:moveTo>
                    <a:pt x="0" y="0"/>
                  </a:moveTo>
                  <a:lnTo>
                    <a:pt x="597974" y="0"/>
                  </a:lnTo>
                  <a:lnTo>
                    <a:pt x="597974" y="626150"/>
                  </a:lnTo>
                  <a:lnTo>
                    <a:pt x="0" y="62615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grpSp>
      <p:grpSp>
        <p:nvGrpSpPr>
          <p:cNvPr id="32" name="Group 32"/>
          <p:cNvGrpSpPr/>
          <p:nvPr/>
        </p:nvGrpSpPr>
        <p:grpSpPr>
          <a:xfrm>
            <a:off x="2054457" y="3491872"/>
            <a:ext cx="3843716" cy="604252"/>
            <a:chOff x="0" y="0"/>
            <a:chExt cx="1012337" cy="159145"/>
          </a:xfrm>
        </p:grpSpPr>
        <p:sp>
          <p:nvSpPr>
            <p:cNvPr id="33" name="Freeform 33"/>
            <p:cNvSpPr/>
            <p:nvPr/>
          </p:nvSpPr>
          <p:spPr>
            <a:xfrm>
              <a:off x="0" y="0"/>
              <a:ext cx="1012337" cy="159145"/>
            </a:xfrm>
            <a:custGeom>
              <a:avLst/>
              <a:gdLst/>
              <a:ahLst/>
              <a:cxnLst/>
              <a:rect l="l" t="t" r="r" b="b"/>
              <a:pathLst>
                <a:path w="1012337" h="159145">
                  <a:moveTo>
                    <a:pt x="38269" y="0"/>
                  </a:moveTo>
                  <a:lnTo>
                    <a:pt x="974067" y="0"/>
                  </a:lnTo>
                  <a:cubicBezTo>
                    <a:pt x="995203" y="0"/>
                    <a:pt x="1012337" y="17134"/>
                    <a:pt x="1012337" y="38269"/>
                  </a:cubicBezTo>
                  <a:lnTo>
                    <a:pt x="1012337" y="120875"/>
                  </a:lnTo>
                  <a:cubicBezTo>
                    <a:pt x="1012337" y="142011"/>
                    <a:pt x="995203" y="159145"/>
                    <a:pt x="974067" y="159145"/>
                  </a:cubicBezTo>
                  <a:lnTo>
                    <a:pt x="38269" y="159145"/>
                  </a:lnTo>
                  <a:cubicBezTo>
                    <a:pt x="17134" y="159145"/>
                    <a:pt x="0" y="142011"/>
                    <a:pt x="0" y="120875"/>
                  </a:cubicBezTo>
                  <a:lnTo>
                    <a:pt x="0" y="38269"/>
                  </a:lnTo>
                  <a:cubicBezTo>
                    <a:pt x="0" y="17134"/>
                    <a:pt x="17134" y="0"/>
                    <a:pt x="38269" y="0"/>
                  </a:cubicBezTo>
                  <a:close/>
                </a:path>
              </a:pathLst>
            </a:custGeom>
            <a:solidFill>
              <a:srgbClr val="8A1C1F"/>
            </a:solidFill>
            <a:ln cap="sq">
              <a:noFill/>
              <a:prstDash val="solid"/>
              <a:miter/>
            </a:ln>
          </p:spPr>
        </p:sp>
        <p:sp>
          <p:nvSpPr>
            <p:cNvPr id="34" name="TextBox 34"/>
            <p:cNvSpPr txBox="1"/>
            <p:nvPr/>
          </p:nvSpPr>
          <p:spPr>
            <a:xfrm>
              <a:off x="0" y="-38100"/>
              <a:ext cx="1012337" cy="197245"/>
            </a:xfrm>
            <a:prstGeom prst="rect">
              <a:avLst/>
            </a:prstGeom>
          </p:spPr>
          <p:txBody>
            <a:bodyPr lIns="50800" tIns="50800" rIns="50800" bIns="50800" rtlCol="0" anchor="ctr"/>
            <a:lstStyle/>
            <a:p>
              <a:pPr marL="0" lvl="0" indent="0" algn="ctr">
                <a:lnSpc>
                  <a:spcPts val="2660"/>
                </a:lnSpc>
                <a:spcBef>
                  <a:spcPct val="0"/>
                </a:spcBef>
              </a:pPr>
            </a:p>
          </p:txBody>
        </p:sp>
      </p:grpSp>
      <p:sp>
        <p:nvSpPr>
          <p:cNvPr id="35" name="Freeform 35"/>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15"/>
            <a:stretch>
              <a:fillRect/>
            </a:stretch>
          </a:blipFill>
        </p:spPr>
      </p:sp>
      <p:sp>
        <p:nvSpPr>
          <p:cNvPr id="36" name="TextBox 36"/>
          <p:cNvSpPr txBox="1"/>
          <p:nvPr/>
        </p:nvSpPr>
        <p:spPr>
          <a:xfrm>
            <a:off x="5102225" y="1236980"/>
            <a:ext cx="7998460" cy="815340"/>
          </a:xfrm>
          <a:prstGeom prst="rect">
            <a:avLst/>
          </a:prstGeom>
        </p:spPr>
        <p:txBody>
          <a:bodyPr wrap="square" lIns="0" tIns="0" rIns="0" bIns="0" rtlCol="0" anchor="t">
            <a:spAutoFit/>
          </a:bodyPr>
          <a:lstStyle/>
          <a:p>
            <a:pPr algn="ctr">
              <a:lnSpc>
                <a:spcPts val="6360"/>
              </a:lnSpc>
            </a:pPr>
            <a:r>
              <a:rPr sz="5300">
                <a:solidFill>
                  <a:srgbClr val="100F0D"/>
                </a:solidFill>
                <a:ea typeface="思源黑体 1 Bold" panose="020B0800000000000000" charset="-122"/>
              </a:rPr>
              <a:t>A* 搜索算法</a:t>
            </a:r>
            <a:endParaRPr sz="5300">
              <a:solidFill>
                <a:srgbClr val="100F0D"/>
              </a:solidFill>
              <a:ea typeface="思源黑体 1 Bold" panose="020B0800000000000000" charset="-122"/>
            </a:endParaRPr>
          </a:p>
        </p:txBody>
      </p:sp>
      <p:sp>
        <p:nvSpPr>
          <p:cNvPr id="37" name="TextBox 37"/>
          <p:cNvSpPr txBox="1"/>
          <p:nvPr/>
        </p:nvSpPr>
        <p:spPr>
          <a:xfrm>
            <a:off x="2054457" y="4279905"/>
            <a:ext cx="6636693" cy="2045335"/>
          </a:xfrm>
          <a:prstGeom prst="rect">
            <a:avLst/>
          </a:prstGeom>
        </p:spPr>
        <p:txBody>
          <a:bodyPr lIns="0" tIns="0" rIns="0" bIns="0" rtlCol="0" anchor="t">
            <a:spAutoFit/>
          </a:bodyPr>
          <a:lstStyle/>
          <a:p>
            <a:pPr algn="just">
              <a:lnSpc>
                <a:spcPts val="3190"/>
              </a:lnSpc>
            </a:pPr>
            <a:r>
              <a:rPr lang="en-US" sz="2400">
                <a:solidFill>
                  <a:srgbClr val="1E1E1E"/>
                </a:solidFill>
                <a:ea typeface="思源黑体 2" panose="020B0500000000000000" charset="-122"/>
              </a:rPr>
              <a:t>A*（A-Star）算法是一种启发式搜索算法，结合了广度优先搜索（BFS）的完备性和贪心最佳优先搜索（Greedy Best-First Search）的高效性。其核心思想是通过动态评估每个节点的综合代价，优先扩展最有希望接近目标的节点。</a:t>
            </a:r>
            <a:endParaRPr lang="en-US" sz="2400">
              <a:solidFill>
                <a:srgbClr val="1E1E1E"/>
              </a:solidFill>
              <a:ea typeface="思源黑体 2" panose="020B0500000000000000" charset="-122"/>
            </a:endParaRPr>
          </a:p>
        </p:txBody>
      </p:sp>
      <p:sp>
        <p:nvSpPr>
          <p:cNvPr id="38" name="TextBox 38"/>
          <p:cNvSpPr txBox="1"/>
          <p:nvPr/>
        </p:nvSpPr>
        <p:spPr>
          <a:xfrm>
            <a:off x="2306613" y="3478706"/>
            <a:ext cx="3339405" cy="560070"/>
          </a:xfrm>
          <a:prstGeom prst="rect">
            <a:avLst/>
          </a:prstGeom>
        </p:spPr>
        <p:txBody>
          <a:bodyPr lIns="0" tIns="0" rIns="0" bIns="0" rtlCol="0" anchor="t">
            <a:spAutoFit/>
          </a:bodyPr>
          <a:lstStyle/>
          <a:p>
            <a:pPr algn="ctr">
              <a:lnSpc>
                <a:spcPts val="4370"/>
              </a:lnSpc>
            </a:pPr>
            <a:r>
              <a:rPr lang="zh-CN" altLang="en-US" sz="2800">
                <a:solidFill>
                  <a:srgbClr val="FFFFFF"/>
                </a:solidFill>
                <a:ea typeface="思源黑体 2 Bold" panose="020B0800000000000000" charset="-122"/>
              </a:rPr>
              <a:t>介绍</a:t>
            </a:r>
            <a:endParaRPr lang="zh-CN" altLang="en-US" sz="2800">
              <a:solidFill>
                <a:srgbClr val="FFFFFF"/>
              </a:solidFill>
              <a:ea typeface="思源黑体 2 Bold" panose="020B0800000000000000"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sz="5300">
                <a:solidFill>
                  <a:srgbClr val="100F0D"/>
                </a:solidFill>
                <a:ea typeface="思源黑体 1 Bold" panose="020B0800000000000000" charset="-122"/>
                <a:sym typeface="+mn-ea"/>
              </a:rPr>
              <a:t>A* 搜索算法</a:t>
            </a:r>
            <a:endParaRPr lang="zh-CN" altLang="en-US" sz="5300">
              <a:solidFill>
                <a:srgbClr val="100F0D"/>
              </a:solidFill>
              <a:ea typeface="思源黑体 1 Bold" panose="020B0800000000000000" charset="-122"/>
            </a:endParaRPr>
          </a:p>
        </p:txBody>
      </p:sp>
      <p:pic>
        <p:nvPicPr>
          <p:cNvPr id="6" name="图片 5"/>
          <p:cNvPicPr>
            <a:picLocks noChangeAspect="1"/>
          </p:cNvPicPr>
          <p:nvPr/>
        </p:nvPicPr>
        <p:blipFill>
          <a:blip r:embed="rId8"/>
          <a:stretch>
            <a:fillRect/>
          </a:stretch>
        </p:blipFill>
        <p:spPr>
          <a:xfrm>
            <a:off x="4586605" y="1874520"/>
            <a:ext cx="10174605" cy="4204970"/>
          </a:xfrm>
          <a:prstGeom prst="rect">
            <a:avLst/>
          </a:prstGeom>
        </p:spPr>
      </p:pic>
      <p:pic>
        <p:nvPicPr>
          <p:cNvPr id="7" name="图片 6"/>
          <p:cNvPicPr>
            <a:picLocks noChangeAspect="1"/>
          </p:cNvPicPr>
          <p:nvPr/>
        </p:nvPicPr>
        <p:blipFill>
          <a:blip r:embed="rId9">
            <a:clrChange>
              <a:clrFrom>
                <a:srgbClr val="FFFFFF">
                  <a:alpha val="100000"/>
                </a:srgbClr>
              </a:clrFrom>
              <a:clrTo>
                <a:srgbClr val="FFFFFF">
                  <a:alpha val="100000"/>
                  <a:alpha val="0"/>
                </a:srgbClr>
              </a:clrTo>
            </a:clrChange>
          </a:blip>
          <a:stretch>
            <a:fillRect/>
          </a:stretch>
        </p:blipFill>
        <p:spPr>
          <a:xfrm>
            <a:off x="4739005" y="6103620"/>
            <a:ext cx="9353550" cy="39484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sz="5300">
                <a:solidFill>
                  <a:srgbClr val="100F0D"/>
                </a:solidFill>
                <a:ea typeface="思源黑体 1 Bold" panose="020B0800000000000000" charset="-122"/>
                <a:sym typeface="+mn-ea"/>
              </a:rPr>
              <a:t>A* 搜索算法</a:t>
            </a:r>
            <a:endParaRPr lang="zh-CN" altLang="en-US" sz="5300">
              <a:solidFill>
                <a:srgbClr val="100F0D"/>
              </a:solidFill>
              <a:ea typeface="思源黑体 1 Bold" panose="020B0800000000000000" charset="-122"/>
            </a:endParaRPr>
          </a:p>
        </p:txBody>
      </p:sp>
      <p:pic>
        <p:nvPicPr>
          <p:cNvPr id="8" name="图片 7"/>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4495800" y="1746250"/>
            <a:ext cx="10050780" cy="78974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sz="5300">
                <a:solidFill>
                  <a:srgbClr val="100F0D"/>
                </a:solidFill>
                <a:ea typeface="思源黑体 1 Bold" panose="020B0800000000000000" charset="-122"/>
                <a:sym typeface="+mn-ea"/>
              </a:rPr>
              <a:t>A* 搜索算法</a:t>
            </a:r>
            <a:endParaRPr lang="zh-CN" altLang="en-US" sz="5300">
              <a:solidFill>
                <a:srgbClr val="100F0D"/>
              </a:solidFill>
              <a:ea typeface="思源黑体 1 Bold" panose="020B0800000000000000" charset="-122"/>
            </a:endParaRPr>
          </a:p>
        </p:txBody>
      </p:sp>
      <p:pic>
        <p:nvPicPr>
          <p:cNvPr id="6" name="图片 5"/>
          <p:cNvPicPr>
            <a:picLocks noChangeAspect="1"/>
          </p:cNvPicPr>
          <p:nvPr/>
        </p:nvPicPr>
        <p:blipFill>
          <a:blip r:embed="rId8"/>
          <a:stretch>
            <a:fillRect/>
          </a:stretch>
        </p:blipFill>
        <p:spPr>
          <a:xfrm>
            <a:off x="3733800" y="2188845"/>
            <a:ext cx="11925935" cy="477393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sz="5300">
                <a:solidFill>
                  <a:srgbClr val="100F0D"/>
                </a:solidFill>
                <a:ea typeface="思源黑体 1 Bold" panose="020B0800000000000000" charset="-122"/>
                <a:sym typeface="+mn-ea"/>
              </a:rPr>
              <a:t>A* 搜索算法</a:t>
            </a:r>
            <a:endParaRPr lang="zh-CN" altLang="en-US" sz="5300">
              <a:solidFill>
                <a:srgbClr val="100F0D"/>
              </a:solidFill>
              <a:ea typeface="思源黑体 1 Bold" panose="020B0800000000000000" charset="-122"/>
            </a:endParaRPr>
          </a:p>
        </p:txBody>
      </p:sp>
      <p:pic>
        <p:nvPicPr>
          <p:cNvPr id="7" name="图片 6"/>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4724400" y="1866900"/>
            <a:ext cx="9561195" cy="77749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sz="5300">
                <a:solidFill>
                  <a:srgbClr val="100F0D"/>
                </a:solidFill>
                <a:ea typeface="思源黑体 1 Bold" panose="020B0800000000000000" charset="-122"/>
                <a:sym typeface="+mn-ea"/>
              </a:rPr>
              <a:t>A* 搜索算法</a:t>
            </a:r>
            <a:endParaRPr lang="zh-CN" altLang="en-US" sz="5300">
              <a:solidFill>
                <a:srgbClr val="100F0D"/>
              </a:solidFill>
              <a:ea typeface="思源黑体 1 Bold" panose="020B0800000000000000" charset="-122"/>
            </a:endParaRPr>
          </a:p>
        </p:txBody>
      </p:sp>
      <p:pic>
        <p:nvPicPr>
          <p:cNvPr id="6" name="图片 5"/>
          <p:cNvPicPr>
            <a:picLocks noChangeAspect="1"/>
          </p:cNvPicPr>
          <p:nvPr/>
        </p:nvPicPr>
        <p:blipFill>
          <a:blip r:embed="rId8">
            <a:clrChange>
              <a:clrFrom>
                <a:srgbClr val="FFFFFF">
                  <a:alpha val="100000"/>
                </a:srgbClr>
              </a:clrFrom>
              <a:clrTo>
                <a:srgbClr val="FFFFFF">
                  <a:alpha val="100000"/>
                  <a:alpha val="0"/>
                </a:srgbClr>
              </a:clrTo>
            </a:clrChange>
          </a:blip>
          <a:stretch>
            <a:fillRect/>
          </a:stretch>
        </p:blipFill>
        <p:spPr>
          <a:xfrm>
            <a:off x="3962400" y="1943100"/>
            <a:ext cx="11410950" cy="76415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45954" y="-258616"/>
            <a:ext cx="4048733" cy="3588189"/>
          </a:xfrm>
          <a:custGeom>
            <a:avLst/>
            <a:gdLst/>
            <a:ahLst/>
            <a:cxnLst/>
            <a:rect l="l" t="t" r="r" b="b"/>
            <a:pathLst>
              <a:path w="4048733" h="3588189">
                <a:moveTo>
                  <a:pt x="0" y="0"/>
                </a:moveTo>
                <a:lnTo>
                  <a:pt x="4048733" y="0"/>
                </a:lnTo>
                <a:lnTo>
                  <a:pt x="4048733" y="3588189"/>
                </a:lnTo>
                <a:lnTo>
                  <a:pt x="0" y="3588189"/>
                </a:lnTo>
                <a:lnTo>
                  <a:pt x="0" y="0"/>
                </a:lnTo>
                <a:close/>
              </a:path>
            </a:pathLst>
          </a:custGeom>
          <a:blipFill>
            <a:blip r:embed="rId1"/>
            <a:stretch>
              <a:fillRect/>
            </a:stretch>
          </a:blipFill>
        </p:spPr>
      </p:sp>
      <p:sp>
        <p:nvSpPr>
          <p:cNvPr id="3" name="Freeform 3"/>
          <p:cNvSpPr/>
          <p:nvPr/>
        </p:nvSpPr>
        <p:spPr>
          <a:xfrm rot="7201928">
            <a:off x="-2012660" y="-796561"/>
            <a:ext cx="3423461" cy="3286523"/>
          </a:xfrm>
          <a:custGeom>
            <a:avLst/>
            <a:gdLst/>
            <a:ahLst/>
            <a:cxnLst/>
            <a:rect l="l" t="t" r="r" b="b"/>
            <a:pathLst>
              <a:path w="3423461" h="3286523">
                <a:moveTo>
                  <a:pt x="0" y="0"/>
                </a:moveTo>
                <a:lnTo>
                  <a:pt x="3423461" y="0"/>
                </a:lnTo>
                <a:lnTo>
                  <a:pt x="3423461" y="3286522"/>
                </a:lnTo>
                <a:lnTo>
                  <a:pt x="0" y="3286522"/>
                </a:lnTo>
                <a:lnTo>
                  <a:pt x="0" y="0"/>
                </a:lnTo>
                <a:close/>
              </a:path>
            </a:pathLst>
          </a:custGeom>
          <a:blipFill>
            <a:blip r:embed="rId2"/>
            <a:stretch>
              <a:fillRect/>
            </a:stretch>
          </a:blipFill>
        </p:spPr>
      </p:sp>
      <p:sp>
        <p:nvSpPr>
          <p:cNvPr id="4" name="Freeform 4"/>
          <p:cNvSpPr/>
          <p:nvPr/>
        </p:nvSpPr>
        <p:spPr>
          <a:xfrm rot="65218">
            <a:off x="14759460" y="7889973"/>
            <a:ext cx="3594935" cy="3186011"/>
          </a:xfrm>
          <a:custGeom>
            <a:avLst/>
            <a:gdLst/>
            <a:ahLst/>
            <a:cxnLst/>
            <a:rect l="l" t="t" r="r" b="b"/>
            <a:pathLst>
              <a:path w="3594935" h="3186011">
                <a:moveTo>
                  <a:pt x="0" y="0"/>
                </a:moveTo>
                <a:lnTo>
                  <a:pt x="3594935" y="0"/>
                </a:lnTo>
                <a:lnTo>
                  <a:pt x="3594935" y="3186011"/>
                </a:lnTo>
                <a:lnTo>
                  <a:pt x="0" y="3186011"/>
                </a:lnTo>
                <a:lnTo>
                  <a:pt x="0" y="0"/>
                </a:lnTo>
                <a:close/>
              </a:path>
            </a:pathLst>
          </a:custGeom>
          <a:blipFill>
            <a:blip r:embed="rId3"/>
            <a:stretch>
              <a:fillRect/>
            </a:stretch>
          </a:blipFill>
        </p:spPr>
      </p:sp>
      <p:sp>
        <p:nvSpPr>
          <p:cNvPr id="5" name="Freeform 5"/>
          <p:cNvSpPr/>
          <p:nvPr/>
        </p:nvSpPr>
        <p:spPr>
          <a:xfrm rot="-3379007">
            <a:off x="17271273" y="7635243"/>
            <a:ext cx="2764680" cy="2654092"/>
          </a:xfrm>
          <a:custGeom>
            <a:avLst/>
            <a:gdLst/>
            <a:ahLst/>
            <a:cxnLst/>
            <a:rect l="l" t="t" r="r" b="b"/>
            <a:pathLst>
              <a:path w="2764680" h="2654092">
                <a:moveTo>
                  <a:pt x="0" y="0"/>
                </a:moveTo>
                <a:lnTo>
                  <a:pt x="2764680" y="0"/>
                </a:lnTo>
                <a:lnTo>
                  <a:pt x="2764680" y="2654092"/>
                </a:lnTo>
                <a:lnTo>
                  <a:pt x="0" y="2654092"/>
                </a:lnTo>
                <a:lnTo>
                  <a:pt x="0" y="0"/>
                </a:lnTo>
                <a:close/>
              </a:path>
            </a:pathLst>
          </a:custGeom>
          <a:blipFill>
            <a:blip r:embed="rId4"/>
            <a:stretch>
              <a:fillRect/>
            </a:stretch>
          </a:blipFill>
        </p:spPr>
      </p:sp>
      <p:grpSp>
        <p:nvGrpSpPr>
          <p:cNvPr id="6" name="Group 6"/>
          <p:cNvGrpSpPr/>
          <p:nvPr/>
        </p:nvGrpSpPr>
        <p:grpSpPr>
          <a:xfrm>
            <a:off x="1828800" y="2959100"/>
            <a:ext cx="14824710" cy="5549900"/>
            <a:chOff x="0" y="0"/>
            <a:chExt cx="2482392" cy="1461626"/>
          </a:xfrm>
        </p:grpSpPr>
        <p:sp>
          <p:nvSpPr>
            <p:cNvPr id="7" name="Freeform 7"/>
            <p:cNvSpPr/>
            <p:nvPr/>
          </p:nvSpPr>
          <p:spPr>
            <a:xfrm>
              <a:off x="0" y="0"/>
              <a:ext cx="2482392" cy="1461626"/>
            </a:xfrm>
            <a:custGeom>
              <a:avLst/>
              <a:gdLst/>
              <a:ahLst/>
              <a:cxnLst/>
              <a:rect l="l" t="t" r="r" b="b"/>
              <a:pathLst>
                <a:path w="2482392" h="1461626">
                  <a:moveTo>
                    <a:pt x="0" y="0"/>
                  </a:moveTo>
                  <a:lnTo>
                    <a:pt x="2482392" y="0"/>
                  </a:lnTo>
                  <a:lnTo>
                    <a:pt x="2482392" y="1461626"/>
                  </a:lnTo>
                  <a:lnTo>
                    <a:pt x="0" y="1461626"/>
                  </a:lnTo>
                  <a:close/>
                </a:path>
              </a:pathLst>
            </a:custGeom>
            <a:solidFill>
              <a:srgbClr val="8A1C1F"/>
            </a:solidFill>
          </p:spPr>
        </p:sp>
        <p:sp>
          <p:nvSpPr>
            <p:cNvPr id="8" name="TextBox 8"/>
            <p:cNvSpPr txBox="1"/>
            <p:nvPr/>
          </p:nvSpPr>
          <p:spPr>
            <a:xfrm>
              <a:off x="0" y="-19050"/>
              <a:ext cx="2482392" cy="1480676"/>
            </a:xfrm>
            <a:prstGeom prst="rect">
              <a:avLst/>
            </a:prstGeom>
          </p:spPr>
          <p:txBody>
            <a:bodyPr lIns="50800" tIns="50800" rIns="50800" bIns="50800" rtlCol="0" anchor="ctr"/>
            <a:lstStyle/>
            <a:p>
              <a:pPr algn="ctr">
                <a:lnSpc>
                  <a:spcPts val="2160"/>
                </a:lnSpc>
              </a:pPr>
            </a:p>
          </p:txBody>
        </p:sp>
      </p:grpSp>
      <p:sp>
        <p:nvSpPr>
          <p:cNvPr id="17" name="Freeform 17"/>
          <p:cNvSpPr/>
          <p:nvPr/>
        </p:nvSpPr>
        <p:spPr>
          <a:xfrm>
            <a:off x="15485724" y="0"/>
            <a:ext cx="2802276" cy="1439291"/>
          </a:xfrm>
          <a:custGeom>
            <a:avLst/>
            <a:gdLst/>
            <a:ahLst/>
            <a:cxnLst/>
            <a:rect l="l" t="t" r="r" b="b"/>
            <a:pathLst>
              <a:path w="2802276" h="1439291">
                <a:moveTo>
                  <a:pt x="0" y="0"/>
                </a:moveTo>
                <a:lnTo>
                  <a:pt x="2802276" y="0"/>
                </a:lnTo>
                <a:lnTo>
                  <a:pt x="2802276" y="1439291"/>
                </a:lnTo>
                <a:lnTo>
                  <a:pt x="0" y="1439291"/>
                </a:lnTo>
                <a:lnTo>
                  <a:pt x="0" y="0"/>
                </a:lnTo>
                <a:close/>
              </a:path>
            </a:pathLst>
          </a:custGeom>
          <a:blipFill>
            <a:blip r:embed="rId5"/>
            <a:stretch>
              <a:fillRect/>
            </a:stretch>
          </a:blipFill>
        </p:spPr>
      </p:sp>
      <p:sp>
        <p:nvSpPr>
          <p:cNvPr id="18" name="Freeform 18"/>
          <p:cNvSpPr/>
          <p:nvPr/>
        </p:nvSpPr>
        <p:spPr>
          <a:xfrm>
            <a:off x="0" y="8072886"/>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9" name="TextBox 19"/>
          <p:cNvSpPr txBox="1"/>
          <p:nvPr/>
        </p:nvSpPr>
        <p:spPr>
          <a:xfrm>
            <a:off x="4921885" y="1473200"/>
            <a:ext cx="8444230" cy="815340"/>
          </a:xfrm>
          <a:prstGeom prst="rect">
            <a:avLst/>
          </a:prstGeom>
        </p:spPr>
        <p:txBody>
          <a:bodyPr wrap="square" lIns="0" tIns="0" rIns="0" bIns="0" rtlCol="0" anchor="t">
            <a:spAutoFit/>
          </a:bodyPr>
          <a:lstStyle/>
          <a:p>
            <a:pPr algn="ctr">
              <a:lnSpc>
                <a:spcPts val="6360"/>
              </a:lnSpc>
            </a:pPr>
            <a:r>
              <a:rPr lang="en-US" sz="5300">
                <a:solidFill>
                  <a:srgbClr val="100F0D"/>
                </a:solidFill>
                <a:ea typeface="思源黑体 1 Bold" panose="020B0800000000000000" charset="-122"/>
              </a:rPr>
              <a:t>A*</a:t>
            </a:r>
            <a:r>
              <a:rPr lang="zh-CN" altLang="en-US" sz="5300">
                <a:solidFill>
                  <a:srgbClr val="100F0D"/>
                </a:solidFill>
                <a:ea typeface="思源黑体 1 Bold" panose="020B0800000000000000" charset="-122"/>
              </a:rPr>
              <a:t>算法和</a:t>
            </a:r>
            <a:r>
              <a:rPr lang="en-US" altLang="zh-CN" sz="5300">
                <a:solidFill>
                  <a:srgbClr val="100F0D"/>
                </a:solidFill>
                <a:ea typeface="思源黑体 1 Bold" panose="020B0800000000000000" charset="-122"/>
              </a:rPr>
              <a:t>BFS</a:t>
            </a:r>
            <a:r>
              <a:rPr lang="zh-CN" altLang="en-US" sz="5300">
                <a:solidFill>
                  <a:srgbClr val="100F0D"/>
                </a:solidFill>
                <a:ea typeface="思源黑体 1 Bold" panose="020B0800000000000000" charset="-122"/>
              </a:rPr>
              <a:t>最短路</a:t>
            </a:r>
            <a:r>
              <a:rPr lang="zh-CN" altLang="en-US" sz="5300">
                <a:solidFill>
                  <a:srgbClr val="100F0D"/>
                </a:solidFill>
                <a:ea typeface="思源黑体 1 Bold" panose="020B0800000000000000" charset="-122"/>
              </a:rPr>
              <a:t>对比</a:t>
            </a:r>
            <a:endParaRPr lang="zh-CN" altLang="en-US" sz="5300">
              <a:solidFill>
                <a:srgbClr val="100F0D"/>
              </a:solidFill>
              <a:ea typeface="思源黑体 1 Bold" panose="020B0800000000000000" charset="-122"/>
            </a:endParaRPr>
          </a:p>
        </p:txBody>
      </p:sp>
      <p:graphicFrame>
        <p:nvGraphicFramePr>
          <p:cNvPr id="27" name="表格 26"/>
          <p:cNvGraphicFramePr/>
          <p:nvPr>
            <p:custDataLst>
              <p:tags r:id="rId7"/>
            </p:custDataLst>
          </p:nvPr>
        </p:nvGraphicFramePr>
        <p:xfrm>
          <a:off x="2143125" y="4076700"/>
          <a:ext cx="14301470" cy="4046855"/>
        </p:xfrm>
        <a:graphic>
          <a:graphicData uri="http://schemas.openxmlformats.org/drawingml/2006/table">
            <a:tbl>
              <a:tblPr firstRow="1" bandRow="1">
                <a:tableStyleId>{21E4AEA4-8DFA-4A89-87EB-49C32662AFE0}</a:tableStyleId>
              </a:tblPr>
              <a:tblGrid>
                <a:gridCol w="1341755"/>
                <a:gridCol w="3723005"/>
                <a:gridCol w="3951605"/>
                <a:gridCol w="5285105"/>
              </a:tblGrid>
              <a:tr h="997585">
                <a:tc>
                  <a:txBody>
                    <a:bodyPr/>
                    <a:p>
                      <a:pPr marL="68580" indent="0" algn="just">
                        <a:lnSpc>
                          <a:spcPct val="150000"/>
                        </a:lnSpc>
                        <a:spcBef>
                          <a:spcPct val="0"/>
                        </a:spcBef>
                        <a:spcAft>
                          <a:spcPct val="0"/>
                        </a:spcAft>
                      </a:pPr>
                      <a:r>
                        <a:rPr lang="en-US" altLang="zh-CN" sz="2800">
                          <a:solidFill>
                            <a:schemeClr val="bg1"/>
                          </a:solidFill>
                          <a:latin typeface="黑体" panose="02010609060101010101" charset="-122"/>
                          <a:ea typeface="黑体" panose="02010609060101010101" charset="-122"/>
                        </a:rPr>
                        <a:t>算法</a:t>
                      </a:r>
                      <a:endParaRPr lang="en-US" altLang="zh-CN" sz="28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时间复杂度（最坏）</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空间复杂度（最坏）</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关键影响因素</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r>
              <a:tr h="1524635">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A*</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en-US" altLang="zh-CN" sz="3200">
                          <a:solidFill>
                            <a:schemeClr val="bg1"/>
                          </a:solidFill>
                          <a:latin typeface="黑体" panose="02010609060101010101" charset="-122"/>
                          <a:ea typeface="黑体" panose="02010609060101010101" charset="-122"/>
                        </a:rPr>
                        <a:t>O(N² log N)</a:t>
                      </a:r>
                      <a:endParaRPr lang="en-US" alt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O(N²)</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en-US" altLang="zh-CN" sz="3200">
                          <a:solidFill>
                            <a:schemeClr val="bg1"/>
                          </a:solidFill>
                          <a:latin typeface="黑体" panose="02010609060101010101" charset="-122"/>
                          <a:ea typeface="黑体" panose="02010609060101010101" charset="-122"/>
                        </a:rPr>
                        <a:t>启发式函数质量、障碍密度</a:t>
                      </a:r>
                      <a:endParaRPr lang="en-US" altLang="zh-CN" sz="3200">
                        <a:solidFill>
                          <a:schemeClr val="bg1"/>
                        </a:solidFill>
                        <a:latin typeface="黑体" panose="02010609060101010101" charset="-122"/>
                        <a:ea typeface="黑体" panose="02010609060101010101" charset="-122"/>
                      </a:endParaRPr>
                    </a:p>
                  </a:txBody>
                  <a:tcPr marL="68580" marR="68580" marT="0" marB="0" anchor="t" anchorCtr="0">
                    <a:noFill/>
                  </a:tcPr>
                </a:tc>
              </a:tr>
              <a:tr h="1524635">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BFS</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en-US" altLang="zh-CN" sz="3200">
                          <a:solidFill>
                            <a:schemeClr val="bg1"/>
                          </a:solidFill>
                          <a:latin typeface="黑体" panose="02010609060101010101" charset="-122"/>
                          <a:ea typeface="黑体" panose="02010609060101010101" charset="-122"/>
                        </a:rPr>
                        <a:t>O(N²)</a:t>
                      </a:r>
                      <a:endParaRPr lang="en-US" alt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zh-CN" sz="3200">
                          <a:solidFill>
                            <a:schemeClr val="bg1"/>
                          </a:solidFill>
                          <a:latin typeface="黑体" panose="02010609060101010101" charset="-122"/>
                          <a:ea typeface="黑体" panose="02010609060101010101" charset="-122"/>
                        </a:rPr>
                        <a:t>O(N²)</a:t>
                      </a:r>
                      <a:endParaRPr lang="zh-CN" sz="3200">
                        <a:solidFill>
                          <a:schemeClr val="bg1"/>
                        </a:solidFill>
                        <a:latin typeface="黑体" panose="02010609060101010101" charset="-122"/>
                        <a:ea typeface="黑体" panose="02010609060101010101" charset="-122"/>
                      </a:endParaRPr>
                    </a:p>
                  </a:txBody>
                  <a:tcPr marL="68580" marR="68580" marT="0" marB="0" anchor="t" anchorCtr="0">
                    <a:noFill/>
                  </a:tcPr>
                </a:tc>
                <a:tc>
                  <a:txBody>
                    <a:bodyPr/>
                    <a:p>
                      <a:pPr marL="68580" indent="0" algn="just">
                        <a:lnSpc>
                          <a:spcPct val="150000"/>
                        </a:lnSpc>
                        <a:spcBef>
                          <a:spcPct val="0"/>
                        </a:spcBef>
                        <a:spcAft>
                          <a:spcPct val="0"/>
                        </a:spcAft>
                      </a:pPr>
                      <a:r>
                        <a:rPr lang="en-US" altLang="zh-CN" sz="3200">
                          <a:solidFill>
                            <a:schemeClr val="bg1"/>
                          </a:solidFill>
                          <a:latin typeface="黑体" panose="02010609060101010101" charset="-122"/>
                          <a:ea typeface="黑体" panose="02010609060101010101" charset="-122"/>
                        </a:rPr>
                        <a:t>迷宫连通性、障碍密度</a:t>
                      </a:r>
                      <a:endParaRPr lang="en-US" altLang="zh-CN" sz="3200">
                        <a:solidFill>
                          <a:schemeClr val="bg1"/>
                        </a:solidFill>
                        <a:latin typeface="黑体" panose="02010609060101010101" charset="-122"/>
                        <a:ea typeface="黑体" panose="02010609060101010101" charset="-122"/>
                      </a:endParaRPr>
                    </a:p>
                  </a:txBody>
                  <a:tcPr marL="68580" marR="68580" marT="0" marB="0" anchor="t" anchorCtr="0">
                    <a:noFill/>
                  </a:tcPr>
                </a:tc>
              </a:tr>
            </a:tbl>
          </a:graphicData>
        </a:graphic>
      </p:graphicFrame>
      <p:sp>
        <p:nvSpPr>
          <p:cNvPr id="38" name="TextBox 38"/>
          <p:cNvSpPr txBox="1"/>
          <p:nvPr/>
        </p:nvSpPr>
        <p:spPr>
          <a:xfrm>
            <a:off x="2153285" y="3150870"/>
            <a:ext cx="3063240" cy="560070"/>
          </a:xfrm>
          <a:prstGeom prst="rect">
            <a:avLst/>
          </a:prstGeom>
        </p:spPr>
        <p:txBody>
          <a:bodyPr wrap="square" lIns="0" tIns="0" rIns="0" bIns="0" rtlCol="0" anchor="t">
            <a:spAutoFit/>
          </a:bodyPr>
          <a:p>
            <a:pPr algn="ctr">
              <a:lnSpc>
                <a:spcPts val="4370"/>
              </a:lnSpc>
            </a:pPr>
            <a:r>
              <a:rPr lang="zh-CN" altLang="en-US" sz="4000" b="1">
                <a:solidFill>
                  <a:srgbClr val="FFFFFF"/>
                </a:solidFill>
                <a:ea typeface="思源黑体 2 Bold" panose="020B0800000000000000" charset="-122"/>
              </a:rPr>
              <a:t>复杂度对比</a:t>
            </a:r>
            <a:endParaRPr lang="zh-CN" altLang="en-US" sz="4000" b="1">
              <a:solidFill>
                <a:srgbClr val="FFFFFF"/>
              </a:solidFill>
              <a:ea typeface="思源黑体 2 Bold" panose="020B0800000000000000"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50"/>
          <p:cNvPicPr>
            <a:picLocks noChangeAspect="1"/>
          </p:cNvPicPr>
          <p:nvPr/>
        </p:nvPicPr>
        <p:blipFill>
          <a:blip r:embed="rId1"/>
          <a:stretch>
            <a:fillRect/>
          </a:stretch>
        </p:blipFill>
        <p:spPr>
          <a:xfrm>
            <a:off x="11230610" y="2765425"/>
            <a:ext cx="5781675" cy="5781675"/>
          </a:xfrm>
          <a:prstGeom prst="rect">
            <a:avLst/>
          </a:prstGeom>
          <a:noFill/>
          <a:ln>
            <a:noFill/>
          </a:ln>
        </p:spPr>
      </p:pic>
      <p:sp>
        <p:nvSpPr>
          <p:cNvPr id="2" name="Freeform 2"/>
          <p:cNvSpPr/>
          <p:nvPr/>
        </p:nvSpPr>
        <p:spPr>
          <a:xfrm rot="10686887">
            <a:off x="-45954" y="-258616"/>
            <a:ext cx="4048733" cy="3588189"/>
          </a:xfrm>
          <a:custGeom>
            <a:avLst/>
            <a:gdLst/>
            <a:ahLst/>
            <a:cxnLst/>
            <a:rect l="l" t="t" r="r" b="b"/>
            <a:pathLst>
              <a:path w="4048733" h="3588189">
                <a:moveTo>
                  <a:pt x="0" y="0"/>
                </a:moveTo>
                <a:lnTo>
                  <a:pt x="4048733" y="0"/>
                </a:lnTo>
                <a:lnTo>
                  <a:pt x="4048733" y="3588189"/>
                </a:lnTo>
                <a:lnTo>
                  <a:pt x="0" y="3588189"/>
                </a:lnTo>
                <a:lnTo>
                  <a:pt x="0" y="0"/>
                </a:lnTo>
                <a:close/>
              </a:path>
            </a:pathLst>
          </a:custGeom>
          <a:blipFill>
            <a:blip r:embed="rId2"/>
            <a:stretch>
              <a:fillRect/>
            </a:stretch>
          </a:blipFill>
        </p:spPr>
      </p:sp>
      <p:sp>
        <p:nvSpPr>
          <p:cNvPr id="3" name="Freeform 3"/>
          <p:cNvSpPr/>
          <p:nvPr/>
        </p:nvSpPr>
        <p:spPr>
          <a:xfrm rot="7201928">
            <a:off x="-2012660" y="-796561"/>
            <a:ext cx="3423461" cy="3286523"/>
          </a:xfrm>
          <a:custGeom>
            <a:avLst/>
            <a:gdLst/>
            <a:ahLst/>
            <a:cxnLst/>
            <a:rect l="l" t="t" r="r" b="b"/>
            <a:pathLst>
              <a:path w="3423461" h="3286523">
                <a:moveTo>
                  <a:pt x="0" y="0"/>
                </a:moveTo>
                <a:lnTo>
                  <a:pt x="3423461" y="0"/>
                </a:lnTo>
                <a:lnTo>
                  <a:pt x="3423461" y="3286522"/>
                </a:lnTo>
                <a:lnTo>
                  <a:pt x="0" y="3286522"/>
                </a:lnTo>
                <a:lnTo>
                  <a:pt x="0" y="0"/>
                </a:lnTo>
                <a:close/>
              </a:path>
            </a:pathLst>
          </a:custGeom>
          <a:blipFill>
            <a:blip r:embed="rId3"/>
            <a:stretch>
              <a:fillRect/>
            </a:stretch>
          </a:blipFill>
        </p:spPr>
      </p:sp>
      <p:sp>
        <p:nvSpPr>
          <p:cNvPr id="4" name="Freeform 4"/>
          <p:cNvSpPr/>
          <p:nvPr/>
        </p:nvSpPr>
        <p:spPr>
          <a:xfrm rot="65218">
            <a:off x="14759460" y="7889973"/>
            <a:ext cx="3594935" cy="3186011"/>
          </a:xfrm>
          <a:custGeom>
            <a:avLst/>
            <a:gdLst/>
            <a:ahLst/>
            <a:cxnLst/>
            <a:rect l="l" t="t" r="r" b="b"/>
            <a:pathLst>
              <a:path w="3594935" h="3186011">
                <a:moveTo>
                  <a:pt x="0" y="0"/>
                </a:moveTo>
                <a:lnTo>
                  <a:pt x="3594935" y="0"/>
                </a:lnTo>
                <a:lnTo>
                  <a:pt x="3594935" y="3186011"/>
                </a:lnTo>
                <a:lnTo>
                  <a:pt x="0" y="3186011"/>
                </a:lnTo>
                <a:lnTo>
                  <a:pt x="0" y="0"/>
                </a:lnTo>
                <a:close/>
              </a:path>
            </a:pathLst>
          </a:custGeom>
          <a:blipFill>
            <a:blip r:embed="rId4"/>
            <a:stretch>
              <a:fillRect/>
            </a:stretch>
          </a:blipFill>
        </p:spPr>
      </p:sp>
      <p:sp>
        <p:nvSpPr>
          <p:cNvPr id="5" name="Freeform 5"/>
          <p:cNvSpPr/>
          <p:nvPr/>
        </p:nvSpPr>
        <p:spPr>
          <a:xfrm rot="-3379007">
            <a:off x="17271273" y="7635243"/>
            <a:ext cx="2764680" cy="2654092"/>
          </a:xfrm>
          <a:custGeom>
            <a:avLst/>
            <a:gdLst/>
            <a:ahLst/>
            <a:cxnLst/>
            <a:rect l="l" t="t" r="r" b="b"/>
            <a:pathLst>
              <a:path w="2764680" h="2654092">
                <a:moveTo>
                  <a:pt x="0" y="0"/>
                </a:moveTo>
                <a:lnTo>
                  <a:pt x="2764680" y="0"/>
                </a:lnTo>
                <a:lnTo>
                  <a:pt x="2764680" y="2654092"/>
                </a:lnTo>
                <a:lnTo>
                  <a:pt x="0" y="2654092"/>
                </a:lnTo>
                <a:lnTo>
                  <a:pt x="0" y="0"/>
                </a:lnTo>
                <a:close/>
              </a:path>
            </a:pathLst>
          </a:custGeom>
          <a:blipFill>
            <a:blip r:embed="rId5"/>
            <a:stretch>
              <a:fillRect/>
            </a:stretch>
          </a:blipFill>
        </p:spPr>
      </p:sp>
      <p:grpSp>
        <p:nvGrpSpPr>
          <p:cNvPr id="6" name="Group 6"/>
          <p:cNvGrpSpPr/>
          <p:nvPr/>
        </p:nvGrpSpPr>
        <p:grpSpPr>
          <a:xfrm>
            <a:off x="1275715" y="2765425"/>
            <a:ext cx="9425305" cy="5743575"/>
            <a:chOff x="0" y="0"/>
            <a:chExt cx="2482392" cy="1461626"/>
          </a:xfrm>
        </p:grpSpPr>
        <p:sp>
          <p:nvSpPr>
            <p:cNvPr id="7" name="Freeform 7"/>
            <p:cNvSpPr/>
            <p:nvPr/>
          </p:nvSpPr>
          <p:spPr>
            <a:xfrm>
              <a:off x="0" y="0"/>
              <a:ext cx="2482392" cy="1461626"/>
            </a:xfrm>
            <a:custGeom>
              <a:avLst/>
              <a:gdLst/>
              <a:ahLst/>
              <a:cxnLst/>
              <a:rect l="l" t="t" r="r" b="b"/>
              <a:pathLst>
                <a:path w="2482392" h="1461626">
                  <a:moveTo>
                    <a:pt x="0" y="0"/>
                  </a:moveTo>
                  <a:lnTo>
                    <a:pt x="2482392" y="0"/>
                  </a:lnTo>
                  <a:lnTo>
                    <a:pt x="2482392" y="1461626"/>
                  </a:lnTo>
                  <a:lnTo>
                    <a:pt x="0" y="1461626"/>
                  </a:lnTo>
                  <a:close/>
                </a:path>
              </a:pathLst>
            </a:custGeom>
            <a:solidFill>
              <a:srgbClr val="8A1C1F"/>
            </a:solidFill>
          </p:spPr>
        </p:sp>
        <p:sp>
          <p:nvSpPr>
            <p:cNvPr id="8" name="TextBox 8"/>
            <p:cNvSpPr txBox="1"/>
            <p:nvPr/>
          </p:nvSpPr>
          <p:spPr>
            <a:xfrm>
              <a:off x="0" y="-19050"/>
              <a:ext cx="2482392" cy="1480676"/>
            </a:xfrm>
            <a:prstGeom prst="rect">
              <a:avLst/>
            </a:prstGeom>
          </p:spPr>
          <p:txBody>
            <a:bodyPr lIns="50800" tIns="50800" rIns="50800" bIns="50800" rtlCol="0" anchor="ctr"/>
            <a:lstStyle/>
            <a:p>
              <a:pPr algn="ctr">
                <a:lnSpc>
                  <a:spcPts val="2160"/>
                </a:lnSpc>
              </a:pPr>
            </a:p>
          </p:txBody>
        </p:sp>
      </p:grpSp>
      <p:sp>
        <p:nvSpPr>
          <p:cNvPr id="17" name="Freeform 17"/>
          <p:cNvSpPr/>
          <p:nvPr/>
        </p:nvSpPr>
        <p:spPr>
          <a:xfrm>
            <a:off x="15485724" y="0"/>
            <a:ext cx="2802276" cy="1439291"/>
          </a:xfrm>
          <a:custGeom>
            <a:avLst/>
            <a:gdLst/>
            <a:ahLst/>
            <a:cxnLst/>
            <a:rect l="l" t="t" r="r" b="b"/>
            <a:pathLst>
              <a:path w="2802276" h="1439291">
                <a:moveTo>
                  <a:pt x="0" y="0"/>
                </a:moveTo>
                <a:lnTo>
                  <a:pt x="2802276" y="0"/>
                </a:lnTo>
                <a:lnTo>
                  <a:pt x="2802276" y="1439291"/>
                </a:lnTo>
                <a:lnTo>
                  <a:pt x="0" y="1439291"/>
                </a:lnTo>
                <a:lnTo>
                  <a:pt x="0" y="0"/>
                </a:lnTo>
                <a:close/>
              </a:path>
            </a:pathLst>
          </a:custGeom>
          <a:blipFill>
            <a:blip r:embed="rId6"/>
            <a:stretch>
              <a:fillRect/>
            </a:stretch>
          </a:blipFill>
        </p:spPr>
      </p:sp>
      <p:sp>
        <p:nvSpPr>
          <p:cNvPr id="18" name="Freeform 18"/>
          <p:cNvSpPr/>
          <p:nvPr/>
        </p:nvSpPr>
        <p:spPr>
          <a:xfrm>
            <a:off x="0" y="8072886"/>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7"/>
            <a:stretch>
              <a:fillRect/>
            </a:stretch>
          </a:blipFill>
        </p:spPr>
      </p:sp>
      <p:sp>
        <p:nvSpPr>
          <p:cNvPr id="19" name="TextBox 19"/>
          <p:cNvSpPr txBox="1"/>
          <p:nvPr/>
        </p:nvSpPr>
        <p:spPr>
          <a:xfrm>
            <a:off x="5940372" y="1473180"/>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普通障碍密度迷宫</a:t>
            </a:r>
            <a:endParaRPr lang="en-US" sz="5300">
              <a:solidFill>
                <a:srgbClr val="100F0D"/>
              </a:solidFill>
              <a:ea typeface="思源黑体 1 Bold" panose="020B0800000000000000" charset="-122"/>
            </a:endParaRPr>
          </a:p>
        </p:txBody>
      </p:sp>
      <p:sp>
        <p:nvSpPr>
          <p:cNvPr id="20" name="TextBox 20"/>
          <p:cNvSpPr txBox="1"/>
          <p:nvPr>
            <p:custDataLst>
              <p:tags r:id="rId8"/>
            </p:custDataLst>
          </p:nvPr>
        </p:nvSpPr>
        <p:spPr>
          <a:xfrm>
            <a:off x="1940313" y="3729135"/>
            <a:ext cx="8019916" cy="1226820"/>
          </a:xfrm>
          <a:prstGeom prst="rect">
            <a:avLst/>
          </a:prstGeom>
        </p:spPr>
        <p:txBody>
          <a:bodyPr lIns="0" tIns="0" rIns="0" bIns="0" rtlCol="0" anchor="t">
            <a:spAutoFit/>
          </a:bodyPr>
          <a:lstStyle/>
          <a:p>
            <a:pPr algn="just">
              <a:lnSpc>
                <a:spcPts val="3190"/>
              </a:lnSpc>
            </a:pPr>
            <a:r>
              <a:rPr lang="en-US" sz="1900">
                <a:solidFill>
                  <a:srgbClr val="FFFFFF"/>
                </a:solidFill>
                <a:ea typeface="思源黑体 2" panose="020B0500000000000000" charset="-122"/>
              </a:rPr>
              <a:t>扩展节点数：约 40-50 个节点。</a:t>
            </a:r>
            <a:endParaRPr lang="en-US" sz="1900">
              <a:solidFill>
                <a:srgbClr val="FFFFFF"/>
              </a:solidFill>
              <a:ea typeface="思源黑体 2" panose="020B0500000000000000" charset="-122"/>
            </a:endParaRPr>
          </a:p>
          <a:p>
            <a:pPr algn="just">
              <a:lnSpc>
                <a:spcPts val="3190"/>
              </a:lnSpc>
            </a:pPr>
            <a:r>
              <a:rPr lang="en-US" sz="1900">
                <a:solidFill>
                  <a:srgbClr val="FFFFFF"/>
                </a:solidFill>
                <a:ea typeface="思源黑体 2" panose="020B0500000000000000" charset="-122"/>
              </a:rPr>
              <a:t>需要逐层扩展，绕过迷宫中的局部障碍（如第 5 行的连续障碍 1 1 1 1 1）。</a:t>
            </a:r>
            <a:endParaRPr lang="en-US" sz="1900">
              <a:solidFill>
                <a:srgbClr val="FFFFFF"/>
              </a:solidFill>
              <a:ea typeface="思源黑体 2" panose="020B0500000000000000" charset="-122"/>
            </a:endParaRPr>
          </a:p>
          <a:p>
            <a:pPr algn="just">
              <a:lnSpc>
                <a:spcPts val="3190"/>
              </a:lnSpc>
            </a:pPr>
            <a:r>
              <a:rPr lang="en-US" sz="1900">
                <a:solidFill>
                  <a:srgbClr val="FFFFFF"/>
                </a:solidFill>
                <a:ea typeface="思源黑体 2" panose="020B0500000000000000" charset="-122"/>
              </a:rPr>
              <a:t>实际耗时：约 8-12ms（假设每节点处理耗时 0.2ms）。</a:t>
            </a:r>
            <a:endParaRPr lang="en-US" sz="1900">
              <a:solidFill>
                <a:srgbClr val="FFFFFF"/>
              </a:solidFill>
              <a:ea typeface="思源黑体 2" panose="020B0500000000000000" charset="-122"/>
            </a:endParaRPr>
          </a:p>
        </p:txBody>
      </p:sp>
      <p:sp>
        <p:nvSpPr>
          <p:cNvPr id="21" name="TextBox 21"/>
          <p:cNvSpPr txBox="1"/>
          <p:nvPr>
            <p:custDataLst>
              <p:tags r:id="rId9"/>
            </p:custDataLst>
          </p:nvPr>
        </p:nvSpPr>
        <p:spPr>
          <a:xfrm>
            <a:off x="1940313" y="3138023"/>
            <a:ext cx="2889059" cy="560070"/>
          </a:xfrm>
          <a:prstGeom prst="rect">
            <a:avLst/>
          </a:prstGeom>
        </p:spPr>
        <p:txBody>
          <a:bodyPr lIns="0" tIns="0" rIns="0" bIns="0" rtlCol="0" anchor="t">
            <a:spAutoFit/>
          </a:bodyPr>
          <a:lstStyle/>
          <a:p>
            <a:pPr algn="l">
              <a:lnSpc>
                <a:spcPts val="4370"/>
              </a:lnSpc>
            </a:pPr>
            <a:r>
              <a:rPr lang="en-US" sz="2800">
                <a:solidFill>
                  <a:srgbClr val="FFFFFF"/>
                </a:solidFill>
                <a:ea typeface="思源黑体 2 Bold" panose="020B0800000000000000" charset="-122"/>
              </a:rPr>
              <a:t>BFS 的耗时分析</a:t>
            </a:r>
            <a:endParaRPr lang="en-US" sz="2800">
              <a:solidFill>
                <a:srgbClr val="FFFFFF"/>
              </a:solidFill>
              <a:ea typeface="思源黑体 2 Bold" panose="020B0800000000000000" charset="-122"/>
            </a:endParaRPr>
          </a:p>
        </p:txBody>
      </p:sp>
      <p:sp>
        <p:nvSpPr>
          <p:cNvPr id="22" name="TextBox 22"/>
          <p:cNvSpPr txBox="1"/>
          <p:nvPr>
            <p:custDataLst>
              <p:tags r:id="rId10"/>
            </p:custDataLst>
          </p:nvPr>
        </p:nvSpPr>
        <p:spPr>
          <a:xfrm>
            <a:off x="1940313" y="6100623"/>
            <a:ext cx="8019916" cy="2045335"/>
          </a:xfrm>
          <a:prstGeom prst="rect">
            <a:avLst/>
          </a:prstGeom>
        </p:spPr>
        <p:txBody>
          <a:bodyPr lIns="0" tIns="0" rIns="0" bIns="0" rtlCol="0" anchor="t">
            <a:spAutoFit/>
          </a:bodyPr>
          <a:lstStyle/>
          <a:p>
            <a:pPr algn="just">
              <a:lnSpc>
                <a:spcPts val="3190"/>
              </a:lnSpc>
            </a:pPr>
            <a:r>
              <a:rPr lang="en-US" sz="1900">
                <a:solidFill>
                  <a:srgbClr val="FFFFFF"/>
                </a:solidFill>
                <a:ea typeface="思源黑体 2" panose="020B0500000000000000" charset="-122"/>
              </a:rPr>
              <a:t>沿右侧快速逼近终点。</a:t>
            </a:r>
            <a:endParaRPr lang="en-US" sz="1900">
              <a:solidFill>
                <a:srgbClr val="FFFFFF"/>
              </a:solidFill>
              <a:ea typeface="思源黑体 2" panose="020B0500000000000000" charset="-122"/>
            </a:endParaRPr>
          </a:p>
          <a:p>
            <a:pPr algn="just">
              <a:lnSpc>
                <a:spcPts val="3190"/>
              </a:lnSpc>
            </a:pPr>
            <a:r>
              <a:rPr lang="en-US" sz="1900">
                <a:solidFill>
                  <a:srgbClr val="FFFFFF"/>
                </a:solidFill>
                <a:ea typeface="思源黑体 2" panose="020B0500000000000000" charset="-122"/>
              </a:rPr>
              <a:t>扩展节点数：约 20-30 个节点。</a:t>
            </a:r>
            <a:endParaRPr lang="en-US" sz="1900">
              <a:solidFill>
                <a:srgbClr val="FFFFFF"/>
              </a:solidFill>
              <a:ea typeface="思源黑体 2" panose="020B0500000000000000" charset="-122"/>
            </a:endParaRPr>
          </a:p>
          <a:p>
            <a:pPr algn="just">
              <a:lnSpc>
                <a:spcPts val="3190"/>
              </a:lnSpc>
            </a:pPr>
            <a:r>
              <a:rPr lang="en-US" sz="1900">
                <a:solidFill>
                  <a:srgbClr val="FFFFFF"/>
                </a:solidFill>
                <a:ea typeface="思源黑体 2" panose="020B0500000000000000" charset="-122"/>
              </a:rPr>
              <a:t>曼哈顿距离的启发式引导能有效绕过障碍，直接向终点方向搜索。</a:t>
            </a:r>
            <a:endParaRPr lang="en-US" sz="1900">
              <a:solidFill>
                <a:srgbClr val="FFFFFF"/>
              </a:solidFill>
              <a:ea typeface="思源黑体 2" panose="020B0500000000000000" charset="-122"/>
            </a:endParaRPr>
          </a:p>
          <a:p>
            <a:pPr algn="just">
              <a:lnSpc>
                <a:spcPts val="3190"/>
              </a:lnSpc>
            </a:pPr>
            <a:r>
              <a:rPr lang="en-US" sz="1900">
                <a:solidFill>
                  <a:srgbClr val="FFFFFF"/>
                </a:solidFill>
                <a:ea typeface="思源黑体 2" panose="020B0500000000000000" charset="-122"/>
              </a:rPr>
              <a:t>实际耗时：约 4-6ms（优先队列维护和启发式计算增加单节点耗时，但总扩展数少）。</a:t>
            </a:r>
            <a:endParaRPr lang="en-US" sz="1900">
              <a:solidFill>
                <a:srgbClr val="FFFFFF"/>
              </a:solidFill>
              <a:ea typeface="思源黑体 2" panose="020B0500000000000000" charset="-122"/>
            </a:endParaRPr>
          </a:p>
        </p:txBody>
      </p:sp>
      <p:sp>
        <p:nvSpPr>
          <p:cNvPr id="23" name="TextBox 23"/>
          <p:cNvSpPr txBox="1"/>
          <p:nvPr>
            <p:custDataLst>
              <p:tags r:id="rId11"/>
            </p:custDataLst>
          </p:nvPr>
        </p:nvSpPr>
        <p:spPr>
          <a:xfrm>
            <a:off x="1940313" y="5433311"/>
            <a:ext cx="2889059" cy="560070"/>
          </a:xfrm>
          <a:prstGeom prst="rect">
            <a:avLst/>
          </a:prstGeom>
        </p:spPr>
        <p:txBody>
          <a:bodyPr lIns="0" tIns="0" rIns="0" bIns="0" rtlCol="0" anchor="t">
            <a:spAutoFit/>
          </a:bodyPr>
          <a:lstStyle/>
          <a:p>
            <a:pPr algn="l">
              <a:lnSpc>
                <a:spcPts val="4370"/>
              </a:lnSpc>
            </a:pPr>
            <a:r>
              <a:rPr lang="en-US" sz="2800">
                <a:solidFill>
                  <a:srgbClr val="FFFFFF"/>
                </a:solidFill>
                <a:ea typeface="思源黑体 2 Bold" panose="020B0800000000000000" charset="-122"/>
              </a:rPr>
              <a:t>A* 的耗时分析</a:t>
            </a:r>
            <a:endParaRPr lang="en-US" sz="2800">
              <a:solidFill>
                <a:srgbClr val="FFFFFF"/>
              </a:solidFill>
              <a:ea typeface="思源黑体 2 Bold" panose="020B0800000000000000"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47"/>
          <p:cNvPicPr>
            <a:picLocks noChangeAspect="1"/>
          </p:cNvPicPr>
          <p:nvPr/>
        </p:nvPicPr>
        <p:blipFill>
          <a:blip r:embed="rId1"/>
          <a:stretch>
            <a:fillRect/>
          </a:stretch>
        </p:blipFill>
        <p:spPr>
          <a:xfrm>
            <a:off x="11240770" y="2724150"/>
            <a:ext cx="5771515" cy="5842635"/>
          </a:xfrm>
          <a:prstGeom prst="rect">
            <a:avLst/>
          </a:prstGeom>
          <a:noFill/>
          <a:ln>
            <a:noFill/>
          </a:ln>
        </p:spPr>
      </p:pic>
      <p:sp>
        <p:nvSpPr>
          <p:cNvPr id="2" name="Freeform 2"/>
          <p:cNvSpPr/>
          <p:nvPr/>
        </p:nvSpPr>
        <p:spPr>
          <a:xfrm rot="10686887">
            <a:off x="-45954" y="-258616"/>
            <a:ext cx="4048733" cy="3588189"/>
          </a:xfrm>
          <a:custGeom>
            <a:avLst/>
            <a:gdLst/>
            <a:ahLst/>
            <a:cxnLst/>
            <a:rect l="l" t="t" r="r" b="b"/>
            <a:pathLst>
              <a:path w="4048733" h="3588189">
                <a:moveTo>
                  <a:pt x="0" y="0"/>
                </a:moveTo>
                <a:lnTo>
                  <a:pt x="4048733" y="0"/>
                </a:lnTo>
                <a:lnTo>
                  <a:pt x="4048733" y="3588189"/>
                </a:lnTo>
                <a:lnTo>
                  <a:pt x="0" y="3588189"/>
                </a:lnTo>
                <a:lnTo>
                  <a:pt x="0" y="0"/>
                </a:lnTo>
                <a:close/>
              </a:path>
            </a:pathLst>
          </a:custGeom>
          <a:blipFill>
            <a:blip r:embed="rId2"/>
            <a:stretch>
              <a:fillRect/>
            </a:stretch>
          </a:blipFill>
        </p:spPr>
      </p:sp>
      <p:sp>
        <p:nvSpPr>
          <p:cNvPr id="3" name="Freeform 3"/>
          <p:cNvSpPr/>
          <p:nvPr/>
        </p:nvSpPr>
        <p:spPr>
          <a:xfrm rot="7201928">
            <a:off x="-2012660" y="-796561"/>
            <a:ext cx="3423461" cy="3286523"/>
          </a:xfrm>
          <a:custGeom>
            <a:avLst/>
            <a:gdLst/>
            <a:ahLst/>
            <a:cxnLst/>
            <a:rect l="l" t="t" r="r" b="b"/>
            <a:pathLst>
              <a:path w="3423461" h="3286523">
                <a:moveTo>
                  <a:pt x="0" y="0"/>
                </a:moveTo>
                <a:lnTo>
                  <a:pt x="3423461" y="0"/>
                </a:lnTo>
                <a:lnTo>
                  <a:pt x="3423461" y="3286522"/>
                </a:lnTo>
                <a:lnTo>
                  <a:pt x="0" y="3286522"/>
                </a:lnTo>
                <a:lnTo>
                  <a:pt x="0" y="0"/>
                </a:lnTo>
                <a:close/>
              </a:path>
            </a:pathLst>
          </a:custGeom>
          <a:blipFill>
            <a:blip r:embed="rId3"/>
            <a:stretch>
              <a:fillRect/>
            </a:stretch>
          </a:blipFill>
        </p:spPr>
      </p:sp>
      <p:sp>
        <p:nvSpPr>
          <p:cNvPr id="4" name="Freeform 4"/>
          <p:cNvSpPr/>
          <p:nvPr/>
        </p:nvSpPr>
        <p:spPr>
          <a:xfrm rot="65218">
            <a:off x="14759460" y="7889973"/>
            <a:ext cx="3594935" cy="3186011"/>
          </a:xfrm>
          <a:custGeom>
            <a:avLst/>
            <a:gdLst/>
            <a:ahLst/>
            <a:cxnLst/>
            <a:rect l="l" t="t" r="r" b="b"/>
            <a:pathLst>
              <a:path w="3594935" h="3186011">
                <a:moveTo>
                  <a:pt x="0" y="0"/>
                </a:moveTo>
                <a:lnTo>
                  <a:pt x="3594935" y="0"/>
                </a:lnTo>
                <a:lnTo>
                  <a:pt x="3594935" y="3186011"/>
                </a:lnTo>
                <a:lnTo>
                  <a:pt x="0" y="3186011"/>
                </a:lnTo>
                <a:lnTo>
                  <a:pt x="0" y="0"/>
                </a:lnTo>
                <a:close/>
              </a:path>
            </a:pathLst>
          </a:custGeom>
          <a:blipFill>
            <a:blip r:embed="rId4"/>
            <a:stretch>
              <a:fillRect/>
            </a:stretch>
          </a:blipFill>
        </p:spPr>
      </p:sp>
      <p:sp>
        <p:nvSpPr>
          <p:cNvPr id="5" name="Freeform 5"/>
          <p:cNvSpPr/>
          <p:nvPr/>
        </p:nvSpPr>
        <p:spPr>
          <a:xfrm rot="-3379007">
            <a:off x="17271273" y="7635243"/>
            <a:ext cx="2764680" cy="2654092"/>
          </a:xfrm>
          <a:custGeom>
            <a:avLst/>
            <a:gdLst/>
            <a:ahLst/>
            <a:cxnLst/>
            <a:rect l="l" t="t" r="r" b="b"/>
            <a:pathLst>
              <a:path w="2764680" h="2654092">
                <a:moveTo>
                  <a:pt x="0" y="0"/>
                </a:moveTo>
                <a:lnTo>
                  <a:pt x="2764680" y="0"/>
                </a:lnTo>
                <a:lnTo>
                  <a:pt x="2764680" y="2654092"/>
                </a:lnTo>
                <a:lnTo>
                  <a:pt x="0" y="2654092"/>
                </a:lnTo>
                <a:lnTo>
                  <a:pt x="0" y="0"/>
                </a:lnTo>
                <a:close/>
              </a:path>
            </a:pathLst>
          </a:custGeom>
          <a:blipFill>
            <a:blip r:embed="rId5"/>
            <a:stretch>
              <a:fillRect/>
            </a:stretch>
          </a:blipFill>
        </p:spPr>
      </p:sp>
      <p:grpSp>
        <p:nvGrpSpPr>
          <p:cNvPr id="6" name="Group 6"/>
          <p:cNvGrpSpPr/>
          <p:nvPr/>
        </p:nvGrpSpPr>
        <p:grpSpPr>
          <a:xfrm>
            <a:off x="1275715" y="2765425"/>
            <a:ext cx="9425305" cy="5743575"/>
            <a:chOff x="0" y="0"/>
            <a:chExt cx="2482392" cy="1461626"/>
          </a:xfrm>
        </p:grpSpPr>
        <p:sp>
          <p:nvSpPr>
            <p:cNvPr id="7" name="Freeform 7"/>
            <p:cNvSpPr/>
            <p:nvPr/>
          </p:nvSpPr>
          <p:spPr>
            <a:xfrm>
              <a:off x="0" y="0"/>
              <a:ext cx="2482392" cy="1461626"/>
            </a:xfrm>
            <a:custGeom>
              <a:avLst/>
              <a:gdLst/>
              <a:ahLst/>
              <a:cxnLst/>
              <a:rect l="l" t="t" r="r" b="b"/>
              <a:pathLst>
                <a:path w="2482392" h="1461626">
                  <a:moveTo>
                    <a:pt x="0" y="0"/>
                  </a:moveTo>
                  <a:lnTo>
                    <a:pt x="2482392" y="0"/>
                  </a:lnTo>
                  <a:lnTo>
                    <a:pt x="2482392" y="1461626"/>
                  </a:lnTo>
                  <a:lnTo>
                    <a:pt x="0" y="1461626"/>
                  </a:lnTo>
                  <a:close/>
                </a:path>
              </a:pathLst>
            </a:custGeom>
            <a:solidFill>
              <a:srgbClr val="8A1C1F"/>
            </a:solidFill>
          </p:spPr>
        </p:sp>
        <p:sp>
          <p:nvSpPr>
            <p:cNvPr id="8" name="TextBox 8"/>
            <p:cNvSpPr txBox="1"/>
            <p:nvPr/>
          </p:nvSpPr>
          <p:spPr>
            <a:xfrm>
              <a:off x="0" y="-19050"/>
              <a:ext cx="2482392" cy="1480676"/>
            </a:xfrm>
            <a:prstGeom prst="rect">
              <a:avLst/>
            </a:prstGeom>
          </p:spPr>
          <p:txBody>
            <a:bodyPr lIns="50800" tIns="50800" rIns="50800" bIns="50800" rtlCol="0" anchor="ctr"/>
            <a:lstStyle/>
            <a:p>
              <a:pPr algn="ctr">
                <a:lnSpc>
                  <a:spcPts val="2160"/>
                </a:lnSpc>
              </a:pPr>
            </a:p>
          </p:txBody>
        </p:sp>
      </p:grpSp>
      <p:sp>
        <p:nvSpPr>
          <p:cNvPr id="17" name="Freeform 17"/>
          <p:cNvSpPr/>
          <p:nvPr/>
        </p:nvSpPr>
        <p:spPr>
          <a:xfrm>
            <a:off x="15485724" y="0"/>
            <a:ext cx="2802276" cy="1439291"/>
          </a:xfrm>
          <a:custGeom>
            <a:avLst/>
            <a:gdLst/>
            <a:ahLst/>
            <a:cxnLst/>
            <a:rect l="l" t="t" r="r" b="b"/>
            <a:pathLst>
              <a:path w="2802276" h="1439291">
                <a:moveTo>
                  <a:pt x="0" y="0"/>
                </a:moveTo>
                <a:lnTo>
                  <a:pt x="2802276" y="0"/>
                </a:lnTo>
                <a:lnTo>
                  <a:pt x="2802276" y="1439291"/>
                </a:lnTo>
                <a:lnTo>
                  <a:pt x="0" y="1439291"/>
                </a:lnTo>
                <a:lnTo>
                  <a:pt x="0" y="0"/>
                </a:lnTo>
                <a:close/>
              </a:path>
            </a:pathLst>
          </a:custGeom>
          <a:blipFill>
            <a:blip r:embed="rId6"/>
            <a:stretch>
              <a:fillRect/>
            </a:stretch>
          </a:blipFill>
        </p:spPr>
      </p:sp>
      <p:sp>
        <p:nvSpPr>
          <p:cNvPr id="18" name="Freeform 18"/>
          <p:cNvSpPr/>
          <p:nvPr/>
        </p:nvSpPr>
        <p:spPr>
          <a:xfrm>
            <a:off x="0" y="8072886"/>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7"/>
            <a:stretch>
              <a:fillRect/>
            </a:stretch>
          </a:blipFill>
        </p:spPr>
      </p:sp>
      <p:sp>
        <p:nvSpPr>
          <p:cNvPr id="19" name="TextBox 19"/>
          <p:cNvSpPr txBox="1"/>
          <p:nvPr/>
        </p:nvSpPr>
        <p:spPr>
          <a:xfrm>
            <a:off x="5940372" y="1473180"/>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无通路迷宫</a:t>
            </a:r>
            <a:endParaRPr lang="en-US" sz="5300">
              <a:solidFill>
                <a:srgbClr val="100F0D"/>
              </a:solidFill>
              <a:ea typeface="思源黑体 1 Bold" panose="020B0800000000000000" charset="-122"/>
            </a:endParaRPr>
          </a:p>
        </p:txBody>
      </p:sp>
      <p:sp>
        <p:nvSpPr>
          <p:cNvPr id="20" name="TextBox 20"/>
          <p:cNvSpPr txBox="1"/>
          <p:nvPr>
            <p:custDataLst>
              <p:tags r:id="rId8"/>
            </p:custDataLst>
          </p:nvPr>
        </p:nvSpPr>
        <p:spPr>
          <a:xfrm>
            <a:off x="1940313" y="3729135"/>
            <a:ext cx="8019916" cy="408940"/>
          </a:xfrm>
          <a:prstGeom prst="rect">
            <a:avLst/>
          </a:prstGeom>
        </p:spPr>
        <p:txBody>
          <a:bodyPr lIns="0" tIns="0" rIns="0" bIns="0" rtlCol="0" anchor="t">
            <a:spAutoFit/>
          </a:bodyPr>
          <a:lstStyle/>
          <a:p>
            <a:pPr algn="just">
              <a:lnSpc>
                <a:spcPts val="3190"/>
              </a:lnSpc>
            </a:pPr>
            <a:r>
              <a:rPr lang="en-US" sz="1900">
                <a:solidFill>
                  <a:srgbClr val="FFFFFF"/>
                </a:solidFill>
                <a:ea typeface="思源黑体 2" panose="020B0500000000000000" charset="-122"/>
              </a:rPr>
              <a:t>访问 30 个点，总时间 O(30) = 30 * O(1) = 30。</a:t>
            </a:r>
            <a:endParaRPr lang="en-US" sz="1900">
              <a:solidFill>
                <a:srgbClr val="FFFFFF"/>
              </a:solidFill>
              <a:ea typeface="思源黑体 2" panose="020B0500000000000000" charset="-122"/>
            </a:endParaRPr>
          </a:p>
        </p:txBody>
      </p:sp>
      <p:sp>
        <p:nvSpPr>
          <p:cNvPr id="21" name="TextBox 21"/>
          <p:cNvSpPr txBox="1"/>
          <p:nvPr>
            <p:custDataLst>
              <p:tags r:id="rId9"/>
            </p:custDataLst>
          </p:nvPr>
        </p:nvSpPr>
        <p:spPr>
          <a:xfrm>
            <a:off x="1940313" y="3138023"/>
            <a:ext cx="2889059" cy="560070"/>
          </a:xfrm>
          <a:prstGeom prst="rect">
            <a:avLst/>
          </a:prstGeom>
        </p:spPr>
        <p:txBody>
          <a:bodyPr lIns="0" tIns="0" rIns="0" bIns="0" rtlCol="0" anchor="t">
            <a:spAutoFit/>
          </a:bodyPr>
          <a:lstStyle/>
          <a:p>
            <a:pPr algn="l">
              <a:lnSpc>
                <a:spcPts val="4370"/>
              </a:lnSpc>
            </a:pPr>
            <a:r>
              <a:rPr lang="en-US" sz="2800">
                <a:solidFill>
                  <a:srgbClr val="FFFFFF"/>
                </a:solidFill>
                <a:ea typeface="思源黑体 2 Bold" panose="020B0800000000000000" charset="-122"/>
              </a:rPr>
              <a:t>BFS 的耗时分析</a:t>
            </a:r>
            <a:endParaRPr lang="en-US" sz="2800">
              <a:solidFill>
                <a:srgbClr val="FFFFFF"/>
              </a:solidFill>
              <a:ea typeface="思源黑体 2 Bold" panose="020B0800000000000000" charset="-122"/>
            </a:endParaRPr>
          </a:p>
        </p:txBody>
      </p:sp>
      <p:sp>
        <p:nvSpPr>
          <p:cNvPr id="22" name="TextBox 22"/>
          <p:cNvSpPr txBox="1"/>
          <p:nvPr>
            <p:custDataLst>
              <p:tags r:id="rId10"/>
            </p:custDataLst>
          </p:nvPr>
        </p:nvSpPr>
        <p:spPr>
          <a:xfrm>
            <a:off x="1940313" y="6100623"/>
            <a:ext cx="8019916" cy="408940"/>
          </a:xfrm>
          <a:prstGeom prst="rect">
            <a:avLst/>
          </a:prstGeom>
        </p:spPr>
        <p:txBody>
          <a:bodyPr lIns="0" tIns="0" rIns="0" bIns="0" rtlCol="0" anchor="t">
            <a:spAutoFit/>
          </a:bodyPr>
          <a:lstStyle/>
          <a:p>
            <a:pPr algn="just">
              <a:lnSpc>
                <a:spcPts val="3190"/>
              </a:lnSpc>
            </a:pPr>
            <a:r>
              <a:rPr lang="en-US" sz="1900">
                <a:solidFill>
                  <a:srgbClr val="FFFFFF"/>
                </a:solidFill>
                <a:ea typeface="思源黑体 2" panose="020B0500000000000000" charset="-122"/>
              </a:rPr>
              <a:t>A* 访问 30 个点，总时间 ，，所以 A* 大约是 30 * 5 = 150，比 BFS 慢了 5 倍！</a:t>
            </a:r>
            <a:endParaRPr lang="en-US" sz="1900">
              <a:solidFill>
                <a:srgbClr val="FFFFFF"/>
              </a:solidFill>
              <a:ea typeface="思源黑体 2" panose="020B0500000000000000" charset="-122"/>
            </a:endParaRPr>
          </a:p>
        </p:txBody>
      </p:sp>
      <p:sp>
        <p:nvSpPr>
          <p:cNvPr id="23" name="TextBox 23"/>
          <p:cNvSpPr txBox="1"/>
          <p:nvPr>
            <p:custDataLst>
              <p:tags r:id="rId11"/>
            </p:custDataLst>
          </p:nvPr>
        </p:nvSpPr>
        <p:spPr>
          <a:xfrm>
            <a:off x="1940313" y="5433311"/>
            <a:ext cx="2889059" cy="560070"/>
          </a:xfrm>
          <a:prstGeom prst="rect">
            <a:avLst/>
          </a:prstGeom>
        </p:spPr>
        <p:txBody>
          <a:bodyPr lIns="0" tIns="0" rIns="0" bIns="0" rtlCol="0" anchor="t">
            <a:spAutoFit/>
          </a:bodyPr>
          <a:lstStyle/>
          <a:p>
            <a:pPr algn="l">
              <a:lnSpc>
                <a:spcPts val="4370"/>
              </a:lnSpc>
            </a:pPr>
            <a:r>
              <a:rPr lang="en-US" sz="2800">
                <a:solidFill>
                  <a:srgbClr val="FFFFFF"/>
                </a:solidFill>
                <a:ea typeface="思源黑体 2 Bold" panose="020B0800000000000000" charset="-122"/>
              </a:rPr>
              <a:t>A* 的耗时分析</a:t>
            </a:r>
            <a:endParaRPr lang="en-US" sz="2800">
              <a:solidFill>
                <a:srgbClr val="FFFFFF"/>
              </a:solidFill>
              <a:ea typeface="思源黑体 2 Bold" panose="020B0800000000000000"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34065" y="-1686409"/>
            <a:ext cx="14419405" cy="10200394"/>
          </a:xfrm>
          <a:custGeom>
            <a:avLst/>
            <a:gdLst/>
            <a:ahLst/>
            <a:cxnLst/>
            <a:rect l="l" t="t" r="r" b="b"/>
            <a:pathLst>
              <a:path w="14419405" h="10200394">
                <a:moveTo>
                  <a:pt x="0" y="0"/>
                </a:moveTo>
                <a:lnTo>
                  <a:pt x="14419404" y="0"/>
                </a:lnTo>
                <a:lnTo>
                  <a:pt x="14419404" y="10200394"/>
                </a:lnTo>
                <a:lnTo>
                  <a:pt x="0" y="10200394"/>
                </a:lnTo>
                <a:lnTo>
                  <a:pt x="0" y="0"/>
                </a:lnTo>
                <a:close/>
              </a:path>
            </a:pathLst>
          </a:custGeom>
          <a:blipFill>
            <a:blip r:embed="rId1">
              <a:alphaModFix amt="16000"/>
            </a:blip>
            <a:stretch>
              <a:fillRect/>
            </a:stretch>
          </a:blipFill>
        </p:spPr>
      </p:sp>
      <p:sp>
        <p:nvSpPr>
          <p:cNvPr id="3" name="Freeform 3"/>
          <p:cNvSpPr/>
          <p:nvPr/>
        </p:nvSpPr>
        <p:spPr>
          <a:xfrm rot="10686887">
            <a:off x="-229860" y="-403461"/>
            <a:ext cx="3813936" cy="3380101"/>
          </a:xfrm>
          <a:custGeom>
            <a:avLst/>
            <a:gdLst/>
            <a:ahLst/>
            <a:cxnLst/>
            <a:rect l="l" t="t" r="r" b="b"/>
            <a:pathLst>
              <a:path w="3813936" h="3380101">
                <a:moveTo>
                  <a:pt x="0" y="0"/>
                </a:moveTo>
                <a:lnTo>
                  <a:pt x="3813937" y="0"/>
                </a:lnTo>
                <a:lnTo>
                  <a:pt x="3813937" y="3380101"/>
                </a:lnTo>
                <a:lnTo>
                  <a:pt x="0" y="3380101"/>
                </a:lnTo>
                <a:lnTo>
                  <a:pt x="0" y="0"/>
                </a:lnTo>
                <a:close/>
              </a:path>
            </a:pathLst>
          </a:custGeom>
          <a:blipFill>
            <a:blip r:embed="rId2"/>
            <a:stretch>
              <a:fillRect/>
            </a:stretch>
          </a:blipFill>
        </p:spPr>
      </p:sp>
      <p:sp>
        <p:nvSpPr>
          <p:cNvPr id="4" name="Freeform 4"/>
          <p:cNvSpPr/>
          <p:nvPr/>
        </p:nvSpPr>
        <p:spPr>
          <a:xfrm rot="5233484">
            <a:off x="-2188140" y="-469724"/>
            <a:ext cx="3873231" cy="3718302"/>
          </a:xfrm>
          <a:custGeom>
            <a:avLst/>
            <a:gdLst/>
            <a:ahLst/>
            <a:cxnLst/>
            <a:rect l="l" t="t" r="r" b="b"/>
            <a:pathLst>
              <a:path w="3873231" h="3718302">
                <a:moveTo>
                  <a:pt x="0" y="0"/>
                </a:moveTo>
                <a:lnTo>
                  <a:pt x="3873231" y="0"/>
                </a:lnTo>
                <a:lnTo>
                  <a:pt x="3873231" y="3718301"/>
                </a:lnTo>
                <a:lnTo>
                  <a:pt x="0" y="3718301"/>
                </a:lnTo>
                <a:lnTo>
                  <a:pt x="0" y="0"/>
                </a:lnTo>
                <a:close/>
              </a:path>
            </a:pathLst>
          </a:custGeom>
          <a:blipFill>
            <a:blip r:embed="rId3"/>
            <a:stretch>
              <a:fillRect/>
            </a:stretch>
          </a:blipFill>
        </p:spPr>
      </p:sp>
      <p:grpSp>
        <p:nvGrpSpPr>
          <p:cNvPr id="5" name="Group 5"/>
          <p:cNvGrpSpPr/>
          <p:nvPr/>
        </p:nvGrpSpPr>
        <p:grpSpPr>
          <a:xfrm>
            <a:off x="9277571" y="6137772"/>
            <a:ext cx="6896440" cy="2449689"/>
            <a:chOff x="0" y="0"/>
            <a:chExt cx="931022" cy="330709"/>
          </a:xfrm>
        </p:grpSpPr>
        <p:sp>
          <p:nvSpPr>
            <p:cNvPr id="6" name="Freeform 6"/>
            <p:cNvSpPr/>
            <p:nvPr/>
          </p:nvSpPr>
          <p:spPr>
            <a:xfrm>
              <a:off x="0" y="0"/>
              <a:ext cx="931022" cy="330709"/>
            </a:xfrm>
            <a:custGeom>
              <a:avLst/>
              <a:gdLst/>
              <a:ahLst/>
              <a:cxnLst/>
              <a:rect l="l" t="t" r="r" b="b"/>
              <a:pathLst>
                <a:path w="931022" h="330709">
                  <a:moveTo>
                    <a:pt x="15716" y="0"/>
                  </a:moveTo>
                  <a:lnTo>
                    <a:pt x="915306" y="0"/>
                  </a:lnTo>
                  <a:cubicBezTo>
                    <a:pt x="919474" y="0"/>
                    <a:pt x="923472" y="1656"/>
                    <a:pt x="926419" y="4603"/>
                  </a:cubicBezTo>
                  <a:cubicBezTo>
                    <a:pt x="929366" y="7551"/>
                    <a:pt x="931022" y="11548"/>
                    <a:pt x="931022" y="15716"/>
                  </a:cubicBezTo>
                  <a:lnTo>
                    <a:pt x="931022" y="314993"/>
                  </a:lnTo>
                  <a:cubicBezTo>
                    <a:pt x="931022" y="323673"/>
                    <a:pt x="923986" y="330709"/>
                    <a:pt x="915306" y="330709"/>
                  </a:cubicBezTo>
                  <a:lnTo>
                    <a:pt x="15716" y="330709"/>
                  </a:lnTo>
                  <a:cubicBezTo>
                    <a:pt x="11548" y="330709"/>
                    <a:pt x="7551" y="329053"/>
                    <a:pt x="4603" y="326106"/>
                  </a:cubicBezTo>
                  <a:cubicBezTo>
                    <a:pt x="1656" y="323158"/>
                    <a:pt x="0" y="319161"/>
                    <a:pt x="0" y="314993"/>
                  </a:cubicBezTo>
                  <a:lnTo>
                    <a:pt x="0" y="15716"/>
                  </a:lnTo>
                  <a:cubicBezTo>
                    <a:pt x="0" y="11548"/>
                    <a:pt x="1656" y="7551"/>
                    <a:pt x="4603" y="4603"/>
                  </a:cubicBezTo>
                  <a:cubicBezTo>
                    <a:pt x="7551" y="1656"/>
                    <a:pt x="11548" y="0"/>
                    <a:pt x="15716" y="0"/>
                  </a:cubicBezTo>
                  <a:close/>
                </a:path>
              </a:pathLst>
            </a:custGeom>
            <a:solidFill>
              <a:srgbClr val="8A1C1F"/>
            </a:solidFill>
            <a:ln cap="sq">
              <a:noFill/>
              <a:prstDash val="solid"/>
              <a:miter/>
            </a:ln>
          </p:spPr>
        </p:sp>
        <p:sp>
          <p:nvSpPr>
            <p:cNvPr id="7" name="TextBox 7"/>
            <p:cNvSpPr txBox="1"/>
            <p:nvPr/>
          </p:nvSpPr>
          <p:spPr>
            <a:xfrm>
              <a:off x="0" y="-47625"/>
              <a:ext cx="931022" cy="378334"/>
            </a:xfrm>
            <a:prstGeom prst="rect">
              <a:avLst/>
            </a:prstGeom>
          </p:spPr>
          <p:txBody>
            <a:bodyPr lIns="50800" tIns="50800" rIns="50800" bIns="50800" rtlCol="0" anchor="ctr"/>
            <a:lstStyle/>
            <a:p>
              <a:pPr algn="ctr">
                <a:lnSpc>
                  <a:spcPts val="2660"/>
                </a:lnSpc>
              </a:pPr>
            </a:p>
          </p:txBody>
        </p:sp>
      </p:grpSp>
      <p:sp>
        <p:nvSpPr>
          <p:cNvPr id="8" name="Freeform 8"/>
          <p:cNvSpPr/>
          <p:nvPr/>
        </p:nvSpPr>
        <p:spPr>
          <a:xfrm rot="65218">
            <a:off x="13904829" y="7117959"/>
            <a:ext cx="4456889" cy="3949918"/>
          </a:xfrm>
          <a:custGeom>
            <a:avLst/>
            <a:gdLst/>
            <a:ahLst/>
            <a:cxnLst/>
            <a:rect l="l" t="t" r="r" b="b"/>
            <a:pathLst>
              <a:path w="4456889" h="3949918">
                <a:moveTo>
                  <a:pt x="0" y="0"/>
                </a:moveTo>
                <a:lnTo>
                  <a:pt x="4456889" y="0"/>
                </a:lnTo>
                <a:lnTo>
                  <a:pt x="4456889" y="3949918"/>
                </a:lnTo>
                <a:lnTo>
                  <a:pt x="0" y="3949918"/>
                </a:lnTo>
                <a:lnTo>
                  <a:pt x="0" y="0"/>
                </a:lnTo>
                <a:close/>
              </a:path>
            </a:pathLst>
          </a:custGeom>
          <a:blipFill>
            <a:blip r:embed="rId4"/>
            <a:stretch>
              <a:fillRect/>
            </a:stretch>
          </a:blipFill>
        </p:spPr>
      </p:sp>
      <p:sp>
        <p:nvSpPr>
          <p:cNvPr id="9" name="Freeform 9"/>
          <p:cNvSpPr/>
          <p:nvPr/>
        </p:nvSpPr>
        <p:spPr>
          <a:xfrm rot="-1562462">
            <a:off x="16389462" y="7862915"/>
            <a:ext cx="4051551" cy="3889489"/>
          </a:xfrm>
          <a:custGeom>
            <a:avLst/>
            <a:gdLst/>
            <a:ahLst/>
            <a:cxnLst/>
            <a:rect l="l" t="t" r="r" b="b"/>
            <a:pathLst>
              <a:path w="4051551" h="3889489">
                <a:moveTo>
                  <a:pt x="0" y="0"/>
                </a:moveTo>
                <a:lnTo>
                  <a:pt x="4051551" y="0"/>
                </a:lnTo>
                <a:lnTo>
                  <a:pt x="4051551" y="3889489"/>
                </a:lnTo>
                <a:lnTo>
                  <a:pt x="0" y="3889489"/>
                </a:lnTo>
                <a:lnTo>
                  <a:pt x="0" y="0"/>
                </a:lnTo>
                <a:close/>
              </a:path>
            </a:pathLst>
          </a:custGeom>
          <a:blipFill>
            <a:blip r:embed="rId5"/>
            <a:stretch>
              <a:fillRect/>
            </a:stretch>
          </a:blipFill>
        </p:spPr>
      </p:sp>
      <p:grpSp>
        <p:nvGrpSpPr>
          <p:cNvPr id="10" name="Group 10"/>
          <p:cNvGrpSpPr/>
          <p:nvPr/>
        </p:nvGrpSpPr>
        <p:grpSpPr>
          <a:xfrm>
            <a:off x="2183271" y="6166347"/>
            <a:ext cx="6896440" cy="2449689"/>
            <a:chOff x="0" y="0"/>
            <a:chExt cx="931022" cy="330709"/>
          </a:xfrm>
        </p:grpSpPr>
        <p:sp>
          <p:nvSpPr>
            <p:cNvPr id="11" name="Freeform 11"/>
            <p:cNvSpPr/>
            <p:nvPr/>
          </p:nvSpPr>
          <p:spPr>
            <a:xfrm>
              <a:off x="0" y="0"/>
              <a:ext cx="931022" cy="330709"/>
            </a:xfrm>
            <a:custGeom>
              <a:avLst/>
              <a:gdLst/>
              <a:ahLst/>
              <a:cxnLst/>
              <a:rect l="l" t="t" r="r" b="b"/>
              <a:pathLst>
                <a:path w="931022" h="330709">
                  <a:moveTo>
                    <a:pt x="15716" y="0"/>
                  </a:moveTo>
                  <a:lnTo>
                    <a:pt x="915306" y="0"/>
                  </a:lnTo>
                  <a:cubicBezTo>
                    <a:pt x="919474" y="0"/>
                    <a:pt x="923472" y="1656"/>
                    <a:pt x="926419" y="4603"/>
                  </a:cubicBezTo>
                  <a:cubicBezTo>
                    <a:pt x="929366" y="7551"/>
                    <a:pt x="931022" y="11548"/>
                    <a:pt x="931022" y="15716"/>
                  </a:cubicBezTo>
                  <a:lnTo>
                    <a:pt x="931022" y="314993"/>
                  </a:lnTo>
                  <a:cubicBezTo>
                    <a:pt x="931022" y="323673"/>
                    <a:pt x="923986" y="330709"/>
                    <a:pt x="915306" y="330709"/>
                  </a:cubicBezTo>
                  <a:lnTo>
                    <a:pt x="15716" y="330709"/>
                  </a:lnTo>
                  <a:cubicBezTo>
                    <a:pt x="11548" y="330709"/>
                    <a:pt x="7551" y="329053"/>
                    <a:pt x="4603" y="326106"/>
                  </a:cubicBezTo>
                  <a:cubicBezTo>
                    <a:pt x="1656" y="323158"/>
                    <a:pt x="0" y="319161"/>
                    <a:pt x="0" y="314993"/>
                  </a:cubicBezTo>
                  <a:lnTo>
                    <a:pt x="0" y="15716"/>
                  </a:lnTo>
                  <a:cubicBezTo>
                    <a:pt x="0" y="11548"/>
                    <a:pt x="1656" y="7551"/>
                    <a:pt x="4603" y="4603"/>
                  </a:cubicBezTo>
                  <a:cubicBezTo>
                    <a:pt x="7551" y="1656"/>
                    <a:pt x="11548" y="0"/>
                    <a:pt x="15716" y="0"/>
                  </a:cubicBezTo>
                  <a:close/>
                </a:path>
              </a:pathLst>
            </a:custGeom>
            <a:solidFill>
              <a:srgbClr val="8A1C1F"/>
            </a:solidFill>
            <a:ln cap="sq">
              <a:noFill/>
              <a:prstDash val="solid"/>
              <a:miter/>
            </a:ln>
          </p:spPr>
        </p:sp>
        <p:sp>
          <p:nvSpPr>
            <p:cNvPr id="12" name="TextBox 12"/>
            <p:cNvSpPr txBox="1"/>
            <p:nvPr/>
          </p:nvSpPr>
          <p:spPr>
            <a:xfrm>
              <a:off x="0" y="-47625"/>
              <a:ext cx="931022" cy="378334"/>
            </a:xfrm>
            <a:prstGeom prst="rect">
              <a:avLst/>
            </a:prstGeom>
          </p:spPr>
          <p:txBody>
            <a:bodyPr lIns="50800" tIns="50800" rIns="50800" bIns="50800" rtlCol="0" anchor="ctr"/>
            <a:lstStyle/>
            <a:p>
              <a:pPr algn="ctr">
                <a:lnSpc>
                  <a:spcPts val="2660"/>
                </a:lnSpc>
              </a:pPr>
            </a:p>
          </p:txBody>
        </p:sp>
      </p:grpSp>
      <p:sp>
        <p:nvSpPr>
          <p:cNvPr id="13" name="Freeform 13"/>
          <p:cNvSpPr/>
          <p:nvPr/>
        </p:nvSpPr>
        <p:spPr>
          <a:xfrm>
            <a:off x="12452114" y="6393091"/>
            <a:ext cx="547354" cy="502197"/>
          </a:xfrm>
          <a:custGeom>
            <a:avLst/>
            <a:gdLst/>
            <a:ahLst/>
            <a:cxnLst/>
            <a:rect l="l" t="t" r="r" b="b"/>
            <a:pathLst>
              <a:path w="547354" h="502197">
                <a:moveTo>
                  <a:pt x="0" y="0"/>
                </a:moveTo>
                <a:lnTo>
                  <a:pt x="547354" y="0"/>
                </a:lnTo>
                <a:lnTo>
                  <a:pt x="547354" y="502197"/>
                </a:lnTo>
                <a:lnTo>
                  <a:pt x="0" y="502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5248336" y="6402616"/>
            <a:ext cx="627746" cy="491996"/>
          </a:xfrm>
          <a:custGeom>
            <a:avLst/>
            <a:gdLst/>
            <a:ahLst/>
            <a:cxnLst/>
            <a:rect l="l" t="t" r="r" b="b"/>
            <a:pathLst>
              <a:path w="627746" h="491996">
                <a:moveTo>
                  <a:pt x="0" y="0"/>
                </a:moveTo>
                <a:lnTo>
                  <a:pt x="627746" y="0"/>
                </a:lnTo>
                <a:lnTo>
                  <a:pt x="627746" y="491996"/>
                </a:lnTo>
                <a:lnTo>
                  <a:pt x="0" y="491996"/>
                </a:lnTo>
                <a:lnTo>
                  <a:pt x="0" y="0"/>
                </a:lnTo>
                <a:close/>
              </a:path>
            </a:pathLst>
          </a:custGeom>
          <a:blipFill>
            <a:blip r:embed="rId8"/>
            <a:stretch>
              <a:fillRect/>
            </a:stretch>
          </a:blipFill>
        </p:spPr>
      </p:sp>
      <p:grpSp>
        <p:nvGrpSpPr>
          <p:cNvPr id="15" name="Group 15"/>
          <p:cNvGrpSpPr/>
          <p:nvPr/>
        </p:nvGrpSpPr>
        <p:grpSpPr>
          <a:xfrm>
            <a:off x="2113989" y="2912991"/>
            <a:ext cx="14060022" cy="2948556"/>
            <a:chOff x="0" y="0"/>
            <a:chExt cx="3591500" cy="753181"/>
          </a:xfrm>
        </p:grpSpPr>
        <p:sp>
          <p:nvSpPr>
            <p:cNvPr id="16" name="Freeform 16"/>
            <p:cNvSpPr/>
            <p:nvPr/>
          </p:nvSpPr>
          <p:spPr>
            <a:xfrm>
              <a:off x="0" y="0"/>
              <a:ext cx="3591500" cy="753181"/>
            </a:xfrm>
            <a:custGeom>
              <a:avLst/>
              <a:gdLst/>
              <a:ahLst/>
              <a:cxnLst/>
              <a:rect l="l" t="t" r="r" b="b"/>
              <a:pathLst>
                <a:path w="3591500" h="753181">
                  <a:moveTo>
                    <a:pt x="7709" y="0"/>
                  </a:moveTo>
                  <a:lnTo>
                    <a:pt x="3583791" y="0"/>
                  </a:lnTo>
                  <a:cubicBezTo>
                    <a:pt x="3585836" y="0"/>
                    <a:pt x="3587797" y="812"/>
                    <a:pt x="3589242" y="2258"/>
                  </a:cubicBezTo>
                  <a:cubicBezTo>
                    <a:pt x="3590688" y="3704"/>
                    <a:pt x="3591500" y="5664"/>
                    <a:pt x="3591500" y="7709"/>
                  </a:cubicBezTo>
                  <a:lnTo>
                    <a:pt x="3591500" y="745472"/>
                  </a:lnTo>
                  <a:cubicBezTo>
                    <a:pt x="3591500" y="747517"/>
                    <a:pt x="3590688" y="749477"/>
                    <a:pt x="3589242" y="750923"/>
                  </a:cubicBezTo>
                  <a:cubicBezTo>
                    <a:pt x="3587797" y="752369"/>
                    <a:pt x="3585836" y="753181"/>
                    <a:pt x="3583791" y="753181"/>
                  </a:cubicBezTo>
                  <a:lnTo>
                    <a:pt x="7709" y="753181"/>
                  </a:lnTo>
                  <a:cubicBezTo>
                    <a:pt x="5664" y="753181"/>
                    <a:pt x="3704" y="752369"/>
                    <a:pt x="2258" y="750923"/>
                  </a:cubicBezTo>
                  <a:cubicBezTo>
                    <a:pt x="812" y="749477"/>
                    <a:pt x="0" y="747517"/>
                    <a:pt x="0" y="745472"/>
                  </a:cubicBezTo>
                  <a:lnTo>
                    <a:pt x="0" y="7709"/>
                  </a:lnTo>
                  <a:cubicBezTo>
                    <a:pt x="0" y="5664"/>
                    <a:pt x="812" y="3704"/>
                    <a:pt x="2258" y="2258"/>
                  </a:cubicBezTo>
                  <a:cubicBezTo>
                    <a:pt x="3704" y="812"/>
                    <a:pt x="5664" y="0"/>
                    <a:pt x="7709" y="0"/>
                  </a:cubicBezTo>
                  <a:close/>
                </a:path>
              </a:pathLst>
            </a:custGeom>
            <a:solidFill>
              <a:srgbClr val="EFDDDC">
                <a:alpha val="30980"/>
              </a:srgbClr>
            </a:solidFill>
            <a:ln cap="sq">
              <a:noFill/>
              <a:prstDash val="solid"/>
              <a:miter/>
            </a:ln>
          </p:spPr>
        </p:sp>
        <p:sp>
          <p:nvSpPr>
            <p:cNvPr id="17" name="TextBox 17"/>
            <p:cNvSpPr txBox="1"/>
            <p:nvPr/>
          </p:nvSpPr>
          <p:spPr>
            <a:xfrm>
              <a:off x="0" y="-47625"/>
              <a:ext cx="3591500" cy="800806"/>
            </a:xfrm>
            <a:prstGeom prst="rect">
              <a:avLst/>
            </a:prstGeom>
          </p:spPr>
          <p:txBody>
            <a:bodyPr lIns="50800" tIns="50800" rIns="50800" bIns="50800" rtlCol="0" anchor="ctr"/>
            <a:lstStyle/>
            <a:p>
              <a:pPr algn="ctr">
                <a:lnSpc>
                  <a:spcPts val="2660"/>
                </a:lnSpc>
              </a:pPr>
            </a:p>
          </p:txBody>
        </p:sp>
      </p:grpSp>
      <p:sp>
        <p:nvSpPr>
          <p:cNvPr id="18" name="Freeform 18"/>
          <p:cNvSpPr/>
          <p:nvPr/>
        </p:nvSpPr>
        <p:spPr>
          <a:xfrm>
            <a:off x="0" y="8072886"/>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9"/>
            <a:stretch>
              <a:fillRect/>
            </a:stretch>
          </a:blipFill>
        </p:spPr>
      </p:sp>
      <p:sp>
        <p:nvSpPr>
          <p:cNvPr id="19" name="Freeform 19"/>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10"/>
            <a:stretch>
              <a:fillRect/>
            </a:stretch>
          </a:blipFill>
        </p:spPr>
      </p:sp>
      <p:sp>
        <p:nvSpPr>
          <p:cNvPr id="20" name="TextBox 20"/>
          <p:cNvSpPr txBox="1"/>
          <p:nvPr/>
        </p:nvSpPr>
        <p:spPr>
          <a:xfrm>
            <a:off x="5876082" y="1303266"/>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自适应路径搜索算法</a:t>
            </a:r>
            <a:endParaRPr lang="en-US" sz="5300">
              <a:solidFill>
                <a:srgbClr val="100F0D"/>
              </a:solidFill>
              <a:ea typeface="思源黑体 1 Bold" panose="020B0800000000000000" charset="-122"/>
            </a:endParaRPr>
          </a:p>
        </p:txBody>
      </p:sp>
      <p:sp>
        <p:nvSpPr>
          <p:cNvPr id="21" name="TextBox 21"/>
          <p:cNvSpPr txBox="1"/>
          <p:nvPr/>
        </p:nvSpPr>
        <p:spPr>
          <a:xfrm>
            <a:off x="7147048" y="3259662"/>
            <a:ext cx="3993903" cy="560070"/>
          </a:xfrm>
          <a:prstGeom prst="rect">
            <a:avLst/>
          </a:prstGeom>
        </p:spPr>
        <p:txBody>
          <a:bodyPr lIns="0" tIns="0" rIns="0" bIns="0" rtlCol="0" anchor="t">
            <a:spAutoFit/>
          </a:bodyPr>
          <a:lstStyle/>
          <a:p>
            <a:pPr algn="ctr">
              <a:lnSpc>
                <a:spcPts val="4370"/>
              </a:lnSpc>
            </a:pPr>
            <a:r>
              <a:rPr lang="en-US" sz="2800">
                <a:solidFill>
                  <a:srgbClr val="1E1E1E"/>
                </a:solidFill>
                <a:ea typeface="思源黑体 2 Bold" panose="020B0800000000000000" charset="-122"/>
              </a:rPr>
              <a:t>应用场景和算法选择</a:t>
            </a:r>
            <a:endParaRPr lang="en-US" sz="2800">
              <a:solidFill>
                <a:srgbClr val="1E1E1E"/>
              </a:solidFill>
              <a:ea typeface="思源黑体 2 Bold" panose="020B0800000000000000" charset="-122"/>
            </a:endParaRPr>
          </a:p>
        </p:txBody>
      </p:sp>
      <p:sp>
        <p:nvSpPr>
          <p:cNvPr id="22" name="TextBox 22"/>
          <p:cNvSpPr txBox="1"/>
          <p:nvPr/>
        </p:nvSpPr>
        <p:spPr>
          <a:xfrm>
            <a:off x="2905468" y="3913533"/>
            <a:ext cx="12477064" cy="1636395"/>
          </a:xfrm>
          <a:prstGeom prst="rect">
            <a:avLst/>
          </a:prstGeom>
        </p:spPr>
        <p:txBody>
          <a:bodyPr lIns="0" tIns="0" rIns="0" bIns="0" rtlCol="0" anchor="t">
            <a:spAutoFit/>
          </a:bodyPr>
          <a:lstStyle/>
          <a:p>
            <a:pPr indent="457200" algn="l">
              <a:lnSpc>
                <a:spcPts val="3190"/>
              </a:lnSpc>
            </a:pPr>
            <a:r>
              <a:rPr lang="en-US" sz="1900" dirty="0">
                <a:solidFill>
                  <a:srgbClr val="1E1E1E"/>
                </a:solidFill>
                <a:ea typeface="思源黑体 2" panose="020B0500000000000000" charset="-122"/>
              </a:rPr>
              <a:t>当面对具有大量障碍物或者极为复杂的迷宫环境时，A* 的性能可能会受到影响，导致它的效率低于 BFS，甚至在某些情况下，A* 可能会出现比 BFS 更慢的情况。</a:t>
            </a:r>
            <a:endParaRPr lang="en-US" sz="1900" dirty="0">
              <a:solidFill>
                <a:srgbClr val="1E1E1E"/>
              </a:solidFill>
              <a:ea typeface="思源黑体 2" panose="020B0500000000000000" charset="-122"/>
            </a:endParaRPr>
          </a:p>
          <a:p>
            <a:pPr indent="457200" algn="l">
              <a:lnSpc>
                <a:spcPts val="3190"/>
              </a:lnSpc>
            </a:pPr>
            <a:r>
              <a:rPr lang="en-US" sz="1900" dirty="0">
                <a:solidFill>
                  <a:srgbClr val="1E1E1E"/>
                </a:solidFill>
                <a:ea typeface="思源黑体 2" panose="020B0500000000000000" charset="-122"/>
              </a:rPr>
              <a:t>考虑到当迷宫的障碍物密度大于50%时，用户在实际应用中很难判断起点和终点之间是否连通，因此可以将这一阈值（50%）作为划分标准，动态选择合适的算法。</a:t>
            </a:r>
            <a:endParaRPr lang="en-US" sz="1900" dirty="0">
              <a:solidFill>
                <a:srgbClr val="1E1E1E"/>
              </a:solidFill>
              <a:ea typeface="思源黑体 2" panose="020B0500000000000000" charset="-122"/>
            </a:endParaRPr>
          </a:p>
        </p:txBody>
      </p:sp>
      <p:sp>
        <p:nvSpPr>
          <p:cNvPr id="23" name="TextBox 23"/>
          <p:cNvSpPr txBox="1"/>
          <p:nvPr/>
        </p:nvSpPr>
        <p:spPr>
          <a:xfrm>
            <a:off x="2546653" y="7094800"/>
            <a:ext cx="6031112" cy="817880"/>
          </a:xfrm>
          <a:prstGeom prst="rect">
            <a:avLst/>
          </a:prstGeom>
        </p:spPr>
        <p:txBody>
          <a:bodyPr lIns="0" tIns="0" rIns="0" bIns="0" rtlCol="0" anchor="t">
            <a:spAutoFit/>
          </a:bodyPr>
          <a:lstStyle/>
          <a:p>
            <a:pPr algn="ctr">
              <a:lnSpc>
                <a:spcPts val="3190"/>
              </a:lnSpc>
            </a:pPr>
            <a:r>
              <a:rPr lang="en-US" sz="1900" dirty="0">
                <a:solidFill>
                  <a:srgbClr val="FFFFFF"/>
                </a:solidFill>
                <a:ea typeface="思源黑体 2" panose="020B0500000000000000" charset="-122"/>
              </a:rPr>
              <a:t>当迷宫的障碍物密度大于50%时，采用 BFS 算法，以避免 A* 的启发式函数失效带来的额外开销。</a:t>
            </a:r>
            <a:endParaRPr lang="en-US" sz="1900" dirty="0">
              <a:solidFill>
                <a:srgbClr val="FFFFFF"/>
              </a:solidFill>
              <a:ea typeface="思源黑体 2" panose="020B0500000000000000" charset="-122"/>
            </a:endParaRPr>
          </a:p>
        </p:txBody>
      </p:sp>
      <p:sp>
        <p:nvSpPr>
          <p:cNvPr id="24" name="TextBox 24"/>
          <p:cNvSpPr txBox="1"/>
          <p:nvPr/>
        </p:nvSpPr>
        <p:spPr>
          <a:xfrm>
            <a:off x="9710235" y="7094800"/>
            <a:ext cx="6031112" cy="817880"/>
          </a:xfrm>
          <a:prstGeom prst="rect">
            <a:avLst/>
          </a:prstGeom>
        </p:spPr>
        <p:txBody>
          <a:bodyPr lIns="0" tIns="0" rIns="0" bIns="0" rtlCol="0" anchor="t">
            <a:spAutoFit/>
          </a:bodyPr>
          <a:lstStyle/>
          <a:p>
            <a:pPr algn="ctr">
              <a:lnSpc>
                <a:spcPts val="3190"/>
              </a:lnSpc>
            </a:pPr>
            <a:r>
              <a:rPr lang="en-US" sz="1900">
                <a:solidFill>
                  <a:srgbClr val="FFFFFF"/>
                </a:solidFill>
                <a:ea typeface="思源黑体 2" panose="020B0500000000000000" charset="-122"/>
              </a:rPr>
              <a:t>当迷宫的障碍物密度小于50%时，采用 A* 算法，以利用其启发式引导减少搜索空间，提高路径规划效率。</a:t>
            </a:r>
            <a:endParaRPr lang="en-US" sz="1900">
              <a:solidFill>
                <a:srgbClr val="FFFFFF"/>
              </a:solidFill>
              <a:ea typeface="思源黑体 2" panose="020B05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40372" y="1563003"/>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需求分析</a:t>
            </a:r>
            <a:endParaRPr lang="zh-CN" altLang="en-US" sz="5300">
              <a:solidFill>
                <a:srgbClr val="100F0D"/>
              </a:solidFill>
              <a:ea typeface="思源黑体 1 Bold" panose="020B0800000000000000" charset="-122"/>
            </a:endParaRPr>
          </a:p>
        </p:txBody>
      </p:sp>
      <p:sp>
        <p:nvSpPr>
          <p:cNvPr id="3" name="Freeform 3"/>
          <p:cNvSpPr/>
          <p:nvPr/>
        </p:nvSpPr>
        <p:spPr>
          <a:xfrm rot="10686887">
            <a:off x="-220266" y="-414652"/>
            <a:ext cx="4484467" cy="3974359"/>
          </a:xfrm>
          <a:custGeom>
            <a:avLst/>
            <a:gdLst/>
            <a:ahLst/>
            <a:cxnLst/>
            <a:rect l="l" t="t" r="r" b="b"/>
            <a:pathLst>
              <a:path w="4484467" h="3974359">
                <a:moveTo>
                  <a:pt x="0" y="0"/>
                </a:moveTo>
                <a:lnTo>
                  <a:pt x="4484467" y="0"/>
                </a:lnTo>
                <a:lnTo>
                  <a:pt x="4484467" y="3974360"/>
                </a:lnTo>
                <a:lnTo>
                  <a:pt x="0" y="3974360"/>
                </a:lnTo>
                <a:lnTo>
                  <a:pt x="0" y="0"/>
                </a:lnTo>
                <a:close/>
              </a:path>
            </a:pathLst>
          </a:custGeom>
          <a:blipFill>
            <a:blip r:embed="rId1"/>
            <a:stretch>
              <a:fillRect/>
            </a:stretch>
          </a:blipFill>
        </p:spPr>
      </p:sp>
      <p:sp>
        <p:nvSpPr>
          <p:cNvPr id="4" name="Freeform 4"/>
          <p:cNvSpPr/>
          <p:nvPr/>
        </p:nvSpPr>
        <p:spPr>
          <a:xfrm rot="1604139">
            <a:off x="-2752152" y="-989863"/>
            <a:ext cx="4417723" cy="4241014"/>
          </a:xfrm>
          <a:custGeom>
            <a:avLst/>
            <a:gdLst/>
            <a:ahLst/>
            <a:cxnLst/>
            <a:rect l="l" t="t" r="r" b="b"/>
            <a:pathLst>
              <a:path w="4417723" h="4241014">
                <a:moveTo>
                  <a:pt x="0" y="0"/>
                </a:moveTo>
                <a:lnTo>
                  <a:pt x="4417722" y="0"/>
                </a:lnTo>
                <a:lnTo>
                  <a:pt x="4417722" y="4241014"/>
                </a:lnTo>
                <a:lnTo>
                  <a:pt x="0" y="4241014"/>
                </a:lnTo>
                <a:lnTo>
                  <a:pt x="0" y="0"/>
                </a:lnTo>
                <a:close/>
              </a:path>
            </a:pathLst>
          </a:custGeom>
          <a:blipFill>
            <a:blip r:embed="rId2"/>
            <a:stretch>
              <a:fillRect/>
            </a:stretch>
          </a:blipFill>
        </p:spPr>
      </p:sp>
      <p:sp>
        <p:nvSpPr>
          <p:cNvPr id="5" name="Freeform 5"/>
          <p:cNvSpPr/>
          <p:nvPr/>
        </p:nvSpPr>
        <p:spPr>
          <a:xfrm rot="65218">
            <a:off x="13921920" y="7133398"/>
            <a:ext cx="4439652" cy="3934641"/>
          </a:xfrm>
          <a:custGeom>
            <a:avLst/>
            <a:gdLst/>
            <a:ahLst/>
            <a:cxnLst/>
            <a:rect l="l" t="t" r="r" b="b"/>
            <a:pathLst>
              <a:path w="4439652" h="3934641">
                <a:moveTo>
                  <a:pt x="0" y="0"/>
                </a:moveTo>
                <a:lnTo>
                  <a:pt x="4439652" y="0"/>
                </a:lnTo>
                <a:lnTo>
                  <a:pt x="4439652" y="3934641"/>
                </a:lnTo>
                <a:lnTo>
                  <a:pt x="0" y="3934641"/>
                </a:lnTo>
                <a:lnTo>
                  <a:pt x="0" y="0"/>
                </a:lnTo>
                <a:close/>
              </a:path>
            </a:pathLst>
          </a:custGeom>
          <a:blipFill>
            <a:blip r:embed="rId3"/>
            <a:stretch>
              <a:fillRect/>
            </a:stretch>
          </a:blipFill>
        </p:spPr>
      </p:sp>
      <p:sp>
        <p:nvSpPr>
          <p:cNvPr id="6" name="Freeform 6"/>
          <p:cNvSpPr/>
          <p:nvPr/>
        </p:nvSpPr>
        <p:spPr>
          <a:xfrm rot="3698125">
            <a:off x="16047703" y="6890893"/>
            <a:ext cx="3880351" cy="3725137"/>
          </a:xfrm>
          <a:custGeom>
            <a:avLst/>
            <a:gdLst/>
            <a:ahLst/>
            <a:cxnLst/>
            <a:rect l="l" t="t" r="r" b="b"/>
            <a:pathLst>
              <a:path w="3880351" h="3725137">
                <a:moveTo>
                  <a:pt x="0" y="0"/>
                </a:moveTo>
                <a:lnTo>
                  <a:pt x="3880351" y="0"/>
                </a:lnTo>
                <a:lnTo>
                  <a:pt x="3880351" y="3725137"/>
                </a:lnTo>
                <a:lnTo>
                  <a:pt x="0" y="3725137"/>
                </a:lnTo>
                <a:lnTo>
                  <a:pt x="0" y="0"/>
                </a:lnTo>
                <a:close/>
              </a:path>
            </a:pathLst>
          </a:custGeom>
          <a:blipFill>
            <a:blip r:embed="rId4"/>
            <a:stretch>
              <a:fillRect/>
            </a:stretch>
          </a:blipFill>
        </p:spPr>
      </p:sp>
      <p:sp>
        <p:nvSpPr>
          <p:cNvPr id="7" name="TextBox 7"/>
          <p:cNvSpPr txBox="1"/>
          <p:nvPr>
            <p:custDataLst>
              <p:tags r:id="rId5"/>
            </p:custDataLst>
          </p:nvPr>
        </p:nvSpPr>
        <p:spPr>
          <a:xfrm>
            <a:off x="1692349" y="6430715"/>
            <a:ext cx="3327049" cy="2454275"/>
          </a:xfrm>
          <a:prstGeom prst="rect">
            <a:avLst/>
          </a:prstGeom>
        </p:spPr>
        <p:txBody>
          <a:bodyPr lIns="0" tIns="0" rIns="0" bIns="0" rtlCol="0" anchor="t">
            <a:spAutoFit/>
          </a:bodyPr>
          <a:lstStyle/>
          <a:p>
            <a:pPr algn="ctr">
              <a:lnSpc>
                <a:spcPts val="3190"/>
              </a:lnSpc>
            </a:pPr>
            <a:r>
              <a:rPr lang="zh-CN" altLang="en-US" sz="1900">
                <a:solidFill>
                  <a:srgbClr val="100F0D"/>
                </a:solidFill>
                <a:ea typeface="思源黑体 2" panose="020B0500000000000000" charset="-122"/>
              </a:rPr>
              <a:t>游戏界面能够显示迷宫，老鼠形象可辨认，可用键盘操纵老鼠上下左右移动，并能够被墙所限制。</a:t>
            </a:r>
            <a:endParaRPr lang="zh-CN" altLang="en-US" sz="1900">
              <a:solidFill>
                <a:srgbClr val="100F0D"/>
              </a:solidFill>
              <a:ea typeface="思源黑体 2" panose="020B0500000000000000" charset="-122"/>
            </a:endParaRPr>
          </a:p>
          <a:p>
            <a:pPr algn="ctr">
              <a:lnSpc>
                <a:spcPts val="3190"/>
              </a:lnSpc>
            </a:pPr>
            <a:r>
              <a:rPr lang="zh-CN" altLang="en-US" sz="1900">
                <a:solidFill>
                  <a:srgbClr val="100F0D"/>
                </a:solidFill>
                <a:ea typeface="思源黑体 2" panose="020B0500000000000000" charset="-122"/>
              </a:rPr>
              <a:t>能够正确检测结果，及时判断游戏的胜利与失败。</a:t>
            </a:r>
            <a:endParaRPr lang="zh-CN" altLang="en-US" sz="1900">
              <a:solidFill>
                <a:srgbClr val="100F0D"/>
              </a:solidFill>
              <a:ea typeface="思源黑体 2" panose="020B0500000000000000" charset="-122"/>
            </a:endParaRPr>
          </a:p>
        </p:txBody>
      </p:sp>
      <p:sp>
        <p:nvSpPr>
          <p:cNvPr id="8" name="TextBox 8"/>
          <p:cNvSpPr txBox="1"/>
          <p:nvPr>
            <p:custDataLst>
              <p:tags r:id="rId6"/>
            </p:custDataLst>
          </p:nvPr>
        </p:nvSpPr>
        <p:spPr>
          <a:xfrm>
            <a:off x="2383387" y="5438975"/>
            <a:ext cx="1944973" cy="560070"/>
          </a:xfrm>
          <a:prstGeom prst="rect">
            <a:avLst/>
          </a:prstGeom>
        </p:spPr>
        <p:txBody>
          <a:bodyPr lIns="0" tIns="0" rIns="0" bIns="0" rtlCol="0" anchor="t">
            <a:spAutoFit/>
          </a:bodyPr>
          <a:lstStyle/>
          <a:p>
            <a:pPr marL="0" lvl="0" indent="0" algn="ctr">
              <a:lnSpc>
                <a:spcPts val="4370"/>
              </a:lnSpc>
              <a:spcBef>
                <a:spcPct val="0"/>
              </a:spcBef>
            </a:pPr>
            <a:r>
              <a:rPr lang="zh-CN" altLang="en-US" sz="2800">
                <a:solidFill>
                  <a:srgbClr val="1E1E1E"/>
                </a:solidFill>
                <a:ea typeface="思源黑体 2 Bold" panose="020B0800000000000000" charset="-122"/>
              </a:rPr>
              <a:t>游戏</a:t>
            </a:r>
            <a:endParaRPr lang="zh-CN" altLang="en-US" sz="2800">
              <a:solidFill>
                <a:srgbClr val="1E1E1E"/>
              </a:solidFill>
              <a:ea typeface="思源黑体 2 Bold" panose="020B0800000000000000" charset="-122"/>
            </a:endParaRPr>
          </a:p>
        </p:txBody>
      </p:sp>
      <p:sp>
        <p:nvSpPr>
          <p:cNvPr id="9" name="TextBox 9"/>
          <p:cNvSpPr txBox="1"/>
          <p:nvPr>
            <p:custDataLst>
              <p:tags r:id="rId7"/>
            </p:custDataLst>
          </p:nvPr>
        </p:nvSpPr>
        <p:spPr>
          <a:xfrm>
            <a:off x="5551100" y="6430715"/>
            <a:ext cx="3327049" cy="1226820"/>
          </a:xfrm>
          <a:prstGeom prst="rect">
            <a:avLst/>
          </a:prstGeom>
        </p:spPr>
        <p:txBody>
          <a:bodyPr lIns="0" tIns="0" rIns="0" bIns="0" rtlCol="0" anchor="t">
            <a:spAutoFit/>
          </a:bodyPr>
          <a:lstStyle/>
          <a:p>
            <a:pPr algn="ctr">
              <a:lnSpc>
                <a:spcPts val="3190"/>
              </a:lnSpc>
            </a:pPr>
            <a:r>
              <a:rPr lang="zh-CN" altLang="en-US" sz="1900">
                <a:solidFill>
                  <a:srgbClr val="100F0D"/>
                </a:solidFill>
                <a:ea typeface="思源黑体 2" panose="020B0500000000000000" charset="-122"/>
              </a:rPr>
              <a:t>具有</a:t>
            </a:r>
            <a:r>
              <a:rPr lang="en-US" sz="1900">
                <a:solidFill>
                  <a:srgbClr val="100F0D"/>
                </a:solidFill>
                <a:ea typeface="思源黑体 2" panose="020B0500000000000000" charset="-122"/>
              </a:rPr>
              <a:t>编辑迷宫功能，可修改当前迷宫，</a:t>
            </a:r>
            <a:r>
              <a:rPr lang="zh-CN" altLang="en-US" sz="1900">
                <a:solidFill>
                  <a:srgbClr val="100F0D"/>
                </a:solidFill>
                <a:ea typeface="思源黑体 2" panose="020B0500000000000000" charset="-122"/>
              </a:rPr>
              <a:t>能够让墙</a:t>
            </a:r>
            <a:r>
              <a:rPr lang="en-US" sz="1900">
                <a:solidFill>
                  <a:srgbClr val="100F0D"/>
                </a:solidFill>
                <a:ea typeface="思源黑体 2" panose="020B0500000000000000" charset="-122"/>
              </a:rPr>
              <a:t>变路、路变墙</a:t>
            </a:r>
            <a:r>
              <a:rPr lang="zh-CN" altLang="en-US" sz="1900">
                <a:solidFill>
                  <a:srgbClr val="100F0D"/>
                </a:solidFill>
                <a:ea typeface="思源黑体 2" panose="020B0500000000000000" charset="-122"/>
              </a:rPr>
              <a:t>。</a:t>
            </a:r>
            <a:endParaRPr lang="zh-CN" altLang="en-US" sz="1900">
              <a:solidFill>
                <a:srgbClr val="100F0D"/>
              </a:solidFill>
              <a:ea typeface="思源黑体 2" panose="020B0500000000000000" charset="-122"/>
            </a:endParaRPr>
          </a:p>
        </p:txBody>
      </p:sp>
      <p:sp>
        <p:nvSpPr>
          <p:cNvPr id="10" name="TextBox 10"/>
          <p:cNvSpPr txBox="1"/>
          <p:nvPr>
            <p:custDataLst>
              <p:tags r:id="rId8"/>
            </p:custDataLst>
          </p:nvPr>
        </p:nvSpPr>
        <p:spPr>
          <a:xfrm>
            <a:off x="6242138" y="5438975"/>
            <a:ext cx="1944973" cy="560070"/>
          </a:xfrm>
          <a:prstGeom prst="rect">
            <a:avLst/>
          </a:prstGeom>
        </p:spPr>
        <p:txBody>
          <a:bodyPr lIns="0" tIns="0" rIns="0" bIns="0" rtlCol="0" anchor="t">
            <a:spAutoFit/>
          </a:bodyPr>
          <a:lstStyle/>
          <a:p>
            <a:pPr marL="0" lvl="0" indent="0" algn="ctr">
              <a:lnSpc>
                <a:spcPts val="4370"/>
              </a:lnSpc>
              <a:spcBef>
                <a:spcPct val="0"/>
              </a:spcBef>
            </a:pPr>
            <a:r>
              <a:rPr lang="zh-CN" altLang="en-US" sz="2800">
                <a:solidFill>
                  <a:srgbClr val="1E1E1E"/>
                </a:solidFill>
                <a:ea typeface="思源黑体 2 Bold" panose="020B0800000000000000" charset="-122"/>
              </a:rPr>
              <a:t>编辑</a:t>
            </a:r>
            <a:endParaRPr lang="zh-CN" altLang="en-US" sz="2800">
              <a:solidFill>
                <a:srgbClr val="1E1E1E"/>
              </a:solidFill>
              <a:ea typeface="思源黑体 2 Bold" panose="020B0800000000000000" charset="-122"/>
            </a:endParaRPr>
          </a:p>
        </p:txBody>
      </p:sp>
      <p:sp>
        <p:nvSpPr>
          <p:cNvPr id="11" name="TextBox 11"/>
          <p:cNvSpPr txBox="1"/>
          <p:nvPr>
            <p:custDataLst>
              <p:tags r:id="rId9"/>
            </p:custDataLst>
          </p:nvPr>
        </p:nvSpPr>
        <p:spPr>
          <a:xfrm>
            <a:off x="9409851" y="6430715"/>
            <a:ext cx="3327049" cy="1226820"/>
          </a:xfrm>
          <a:prstGeom prst="rect">
            <a:avLst/>
          </a:prstGeom>
        </p:spPr>
        <p:txBody>
          <a:bodyPr lIns="0" tIns="0" rIns="0" bIns="0" rtlCol="0" anchor="t">
            <a:spAutoFit/>
          </a:bodyPr>
          <a:lstStyle/>
          <a:p>
            <a:pPr algn="ctr">
              <a:lnSpc>
                <a:spcPts val="3190"/>
              </a:lnSpc>
            </a:pPr>
            <a:r>
              <a:rPr lang="en-US" sz="1900">
                <a:solidFill>
                  <a:srgbClr val="100F0D"/>
                </a:solidFill>
                <a:ea typeface="思源黑体 2" panose="020B0500000000000000" charset="-122"/>
              </a:rPr>
              <a:t>利用序列化功能实现迷宫地图文件的存盘和读出等功能</a:t>
            </a:r>
            <a:r>
              <a:rPr lang="zh-CN" altLang="en-US" sz="1900">
                <a:solidFill>
                  <a:srgbClr val="100F0D"/>
                </a:solidFill>
                <a:ea typeface="思源黑体 2" panose="020B0500000000000000" charset="-122"/>
              </a:rPr>
              <a:t>，实现持久化存储。</a:t>
            </a:r>
            <a:endParaRPr lang="zh-CN" altLang="en-US" sz="1900">
              <a:solidFill>
                <a:srgbClr val="100F0D"/>
              </a:solidFill>
              <a:ea typeface="思源黑体 2" panose="020B0500000000000000" charset="-122"/>
            </a:endParaRPr>
          </a:p>
        </p:txBody>
      </p:sp>
      <p:sp>
        <p:nvSpPr>
          <p:cNvPr id="12" name="TextBox 12"/>
          <p:cNvSpPr txBox="1"/>
          <p:nvPr>
            <p:custDataLst>
              <p:tags r:id="rId10"/>
            </p:custDataLst>
          </p:nvPr>
        </p:nvSpPr>
        <p:spPr>
          <a:xfrm>
            <a:off x="13268602" y="6430715"/>
            <a:ext cx="3327049" cy="817880"/>
          </a:xfrm>
          <a:prstGeom prst="rect">
            <a:avLst/>
          </a:prstGeom>
        </p:spPr>
        <p:txBody>
          <a:bodyPr lIns="0" tIns="0" rIns="0" bIns="0" rtlCol="0" anchor="t">
            <a:spAutoFit/>
          </a:bodyPr>
          <a:lstStyle/>
          <a:p>
            <a:pPr algn="ctr">
              <a:lnSpc>
                <a:spcPts val="3190"/>
              </a:lnSpc>
            </a:pPr>
            <a:r>
              <a:rPr lang="en-US" sz="1900">
                <a:solidFill>
                  <a:srgbClr val="100F0D"/>
                </a:solidFill>
                <a:ea typeface="思源黑体 2" panose="020B0500000000000000" charset="-122"/>
              </a:rPr>
              <a:t>提供路径计算功能，包括最短路径和所有可行路径的计算。</a:t>
            </a:r>
            <a:endParaRPr lang="en-US" sz="1900">
              <a:solidFill>
                <a:srgbClr val="100F0D"/>
              </a:solidFill>
              <a:ea typeface="思源黑体 2" panose="020B0500000000000000" charset="-122"/>
            </a:endParaRPr>
          </a:p>
        </p:txBody>
      </p:sp>
      <p:sp>
        <p:nvSpPr>
          <p:cNvPr id="13" name="TextBox 13"/>
          <p:cNvSpPr txBox="1"/>
          <p:nvPr>
            <p:custDataLst>
              <p:tags r:id="rId11"/>
            </p:custDataLst>
          </p:nvPr>
        </p:nvSpPr>
        <p:spPr>
          <a:xfrm>
            <a:off x="13959640" y="5438975"/>
            <a:ext cx="1944973" cy="560070"/>
          </a:xfrm>
          <a:prstGeom prst="rect">
            <a:avLst/>
          </a:prstGeom>
        </p:spPr>
        <p:txBody>
          <a:bodyPr lIns="0" tIns="0" rIns="0" bIns="0" rtlCol="0" anchor="t">
            <a:spAutoFit/>
          </a:bodyPr>
          <a:lstStyle/>
          <a:p>
            <a:pPr marL="0" lvl="0" indent="0" algn="ctr">
              <a:lnSpc>
                <a:spcPts val="4370"/>
              </a:lnSpc>
              <a:spcBef>
                <a:spcPct val="0"/>
              </a:spcBef>
            </a:pPr>
            <a:r>
              <a:rPr lang="zh-CN" altLang="en-US" sz="2800">
                <a:solidFill>
                  <a:srgbClr val="1E1E1E"/>
                </a:solidFill>
                <a:ea typeface="思源黑体 2 Bold" panose="020B0800000000000000" charset="-122"/>
              </a:rPr>
              <a:t>最短路</a:t>
            </a:r>
            <a:endParaRPr lang="zh-CN" altLang="en-US" sz="2800">
              <a:solidFill>
                <a:srgbClr val="1E1E1E"/>
              </a:solidFill>
              <a:ea typeface="思源黑体 2 Bold" panose="020B0800000000000000" charset="-122"/>
            </a:endParaRPr>
          </a:p>
        </p:txBody>
      </p:sp>
      <p:grpSp>
        <p:nvGrpSpPr>
          <p:cNvPr id="14" name="Group 14"/>
          <p:cNvGrpSpPr/>
          <p:nvPr>
            <p:custDataLst>
              <p:tags r:id="rId12"/>
            </p:custDataLst>
          </p:nvPr>
        </p:nvGrpSpPr>
        <p:grpSpPr>
          <a:xfrm>
            <a:off x="2278991" y="3045294"/>
            <a:ext cx="13625622" cy="2975183"/>
            <a:chOff x="0" y="0"/>
            <a:chExt cx="18167496" cy="3966910"/>
          </a:xfrm>
        </p:grpSpPr>
        <p:grpSp>
          <p:nvGrpSpPr>
            <p:cNvPr id="15" name="Group 15"/>
            <p:cNvGrpSpPr/>
            <p:nvPr/>
          </p:nvGrpSpPr>
          <p:grpSpPr>
            <a:xfrm>
              <a:off x="0" y="31751"/>
              <a:ext cx="2732492" cy="2732492"/>
              <a:chOff x="0" y="0"/>
              <a:chExt cx="812800" cy="812800"/>
            </a:xfrm>
          </p:grpSpPr>
          <p:sp>
            <p:nvSpPr>
              <p:cNvPr id="16" name="Freeform 16"/>
              <p:cNvSpPr/>
              <p:nvPr>
                <p:custDataLst>
                  <p:tags r:id="rId13"/>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8A1C1F"/>
              </a:solidFill>
            </p:spPr>
          </p:sp>
          <p:sp>
            <p:nvSpPr>
              <p:cNvPr id="17" name="TextBox 17"/>
              <p:cNvSpPr txBox="1"/>
              <p:nvPr/>
            </p:nvSpPr>
            <p:spPr>
              <a:xfrm>
                <a:off x="139700" y="101600"/>
                <a:ext cx="533400" cy="571500"/>
              </a:xfrm>
              <a:prstGeom prst="rect">
                <a:avLst/>
              </a:prstGeom>
            </p:spPr>
            <p:txBody>
              <a:bodyPr lIns="50800" tIns="50800" rIns="50800" bIns="50800" rtlCol="0" anchor="ctr"/>
              <a:lstStyle/>
              <a:p>
                <a:pPr algn="ctr">
                  <a:lnSpc>
                    <a:spcPts val="2260"/>
                  </a:lnSpc>
                </a:pPr>
              </a:p>
            </p:txBody>
          </p:sp>
        </p:grpSp>
        <p:sp>
          <p:nvSpPr>
            <p:cNvPr id="18" name="TextBox 18"/>
            <p:cNvSpPr txBox="1"/>
            <p:nvPr>
              <p:custDataLst>
                <p:tags r:id="rId14"/>
              </p:custDataLst>
            </p:nvPr>
          </p:nvSpPr>
          <p:spPr>
            <a:xfrm>
              <a:off x="267079"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01</a:t>
              </a:r>
              <a:endParaRPr lang="en-US" sz="6000">
                <a:solidFill>
                  <a:srgbClr val="FFFFFF"/>
                </a:solidFill>
                <a:latin typeface="RoxboroughCF Bold" panose="00000800000000000000"/>
              </a:endParaRPr>
            </a:p>
          </p:txBody>
        </p:sp>
        <p:grpSp>
          <p:nvGrpSpPr>
            <p:cNvPr id="19" name="Group 19"/>
            <p:cNvGrpSpPr/>
            <p:nvPr/>
          </p:nvGrpSpPr>
          <p:grpSpPr>
            <a:xfrm>
              <a:off x="5342717" y="0"/>
              <a:ext cx="2732492" cy="2732492"/>
              <a:chOff x="0" y="0"/>
              <a:chExt cx="812800" cy="812800"/>
            </a:xfrm>
          </p:grpSpPr>
          <p:sp>
            <p:nvSpPr>
              <p:cNvPr id="20" name="Freeform 20"/>
              <p:cNvSpPr/>
              <p:nvPr>
                <p:custDataLst>
                  <p:tags r:id="rId15"/>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EBCCCB"/>
              </a:solidFill>
              <a:ln cap="sq">
                <a:noFill/>
                <a:prstDash val="solid"/>
                <a:miter/>
              </a:ln>
            </p:spPr>
          </p:sp>
          <p:sp>
            <p:nvSpPr>
              <p:cNvPr id="21" name="TextBox 21"/>
              <p:cNvSpPr txBox="1"/>
              <p:nvPr/>
            </p:nvSpPr>
            <p:spPr>
              <a:xfrm>
                <a:off x="139700" y="101600"/>
                <a:ext cx="533400" cy="571500"/>
              </a:xfrm>
              <a:prstGeom prst="rect">
                <a:avLst/>
              </a:prstGeom>
            </p:spPr>
            <p:txBody>
              <a:bodyPr lIns="50800" tIns="50800" rIns="50800" bIns="50800" rtlCol="0" anchor="ctr"/>
              <a:lstStyle/>
              <a:p>
                <a:pPr marL="0" lvl="0" indent="0" algn="ctr">
                  <a:lnSpc>
                    <a:spcPts val="2260"/>
                  </a:lnSpc>
                  <a:spcBef>
                    <a:spcPct val="0"/>
                  </a:spcBef>
                </a:pPr>
              </a:p>
            </p:txBody>
          </p:sp>
        </p:grpSp>
        <p:sp>
          <p:nvSpPr>
            <p:cNvPr id="22" name="TextBox 22"/>
            <p:cNvSpPr txBox="1"/>
            <p:nvPr>
              <p:custDataLst>
                <p:tags r:id="rId16"/>
              </p:custDataLst>
            </p:nvPr>
          </p:nvSpPr>
          <p:spPr>
            <a:xfrm>
              <a:off x="5412081"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02</a:t>
              </a:r>
              <a:endParaRPr lang="en-US" sz="6000">
                <a:solidFill>
                  <a:srgbClr val="FFFFFF"/>
                </a:solidFill>
                <a:latin typeface="RoxboroughCF Bold" panose="00000800000000000000"/>
              </a:endParaRPr>
            </a:p>
          </p:txBody>
        </p:sp>
        <p:grpSp>
          <p:nvGrpSpPr>
            <p:cNvPr id="23" name="Group 23"/>
            <p:cNvGrpSpPr/>
            <p:nvPr/>
          </p:nvGrpSpPr>
          <p:grpSpPr>
            <a:xfrm>
              <a:off x="10290003" y="31751"/>
              <a:ext cx="2732492" cy="2732492"/>
              <a:chOff x="0" y="0"/>
              <a:chExt cx="812800" cy="812800"/>
            </a:xfrm>
          </p:grpSpPr>
          <p:sp>
            <p:nvSpPr>
              <p:cNvPr id="24" name="Freeform 24"/>
              <p:cNvSpPr/>
              <p:nvPr>
                <p:custDataLst>
                  <p:tags r:id="rId17"/>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8A1C1F"/>
              </a:solidFill>
              <a:ln cap="sq">
                <a:noFill/>
                <a:prstDash val="solid"/>
                <a:miter/>
              </a:ln>
            </p:spPr>
          </p:sp>
          <p:sp>
            <p:nvSpPr>
              <p:cNvPr id="25" name="TextBox 25"/>
              <p:cNvSpPr txBox="1"/>
              <p:nvPr/>
            </p:nvSpPr>
            <p:spPr>
              <a:xfrm>
                <a:off x="139700" y="101600"/>
                <a:ext cx="533400" cy="571500"/>
              </a:xfrm>
              <a:prstGeom prst="rect">
                <a:avLst/>
              </a:prstGeom>
            </p:spPr>
            <p:txBody>
              <a:bodyPr lIns="50800" tIns="50800" rIns="50800" bIns="50800" rtlCol="0" anchor="ctr"/>
              <a:lstStyle/>
              <a:p>
                <a:pPr marL="0" lvl="0" indent="0" algn="ctr">
                  <a:lnSpc>
                    <a:spcPts val="2260"/>
                  </a:lnSpc>
                  <a:spcBef>
                    <a:spcPct val="0"/>
                  </a:spcBef>
                </a:pPr>
              </a:p>
            </p:txBody>
          </p:sp>
        </p:grpSp>
        <p:sp>
          <p:nvSpPr>
            <p:cNvPr id="26" name="TextBox 26"/>
            <p:cNvSpPr txBox="1"/>
            <p:nvPr>
              <p:custDataLst>
                <p:tags r:id="rId18"/>
              </p:custDataLst>
            </p:nvPr>
          </p:nvSpPr>
          <p:spPr>
            <a:xfrm>
              <a:off x="10359600" y="3220150"/>
              <a:ext cx="2593297" cy="746760"/>
            </a:xfrm>
            <a:prstGeom prst="rect">
              <a:avLst/>
            </a:prstGeom>
          </p:spPr>
          <p:txBody>
            <a:bodyPr lIns="0" tIns="0" rIns="0" bIns="0" rtlCol="0" anchor="t">
              <a:spAutoFit/>
            </a:bodyPr>
            <a:lstStyle/>
            <a:p>
              <a:pPr marL="0" lvl="0" indent="0" algn="ctr">
                <a:lnSpc>
                  <a:spcPts val="4370"/>
                </a:lnSpc>
                <a:spcBef>
                  <a:spcPct val="0"/>
                </a:spcBef>
              </a:pPr>
              <a:r>
                <a:rPr lang="zh-CN" altLang="en-US" sz="2800">
                  <a:solidFill>
                    <a:srgbClr val="1E1E1E"/>
                  </a:solidFill>
                  <a:ea typeface="思源黑体 2 Bold" panose="020B0800000000000000" charset="-122"/>
                </a:rPr>
                <a:t>序列化</a:t>
              </a:r>
              <a:endParaRPr lang="zh-CN" altLang="en-US" sz="2800">
                <a:solidFill>
                  <a:srgbClr val="1E1E1E"/>
                </a:solidFill>
                <a:ea typeface="思源黑体 2 Bold" panose="020B0800000000000000" charset="-122"/>
              </a:endParaRPr>
            </a:p>
          </p:txBody>
        </p:sp>
        <p:sp>
          <p:nvSpPr>
            <p:cNvPr id="27" name="TextBox 27"/>
            <p:cNvSpPr txBox="1"/>
            <p:nvPr>
              <p:custDataLst>
                <p:tags r:id="rId19"/>
              </p:custDataLst>
            </p:nvPr>
          </p:nvSpPr>
          <p:spPr>
            <a:xfrm>
              <a:off x="10557082"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03</a:t>
              </a:r>
              <a:endParaRPr lang="en-US" sz="6000">
                <a:solidFill>
                  <a:srgbClr val="FFFFFF"/>
                </a:solidFill>
                <a:latin typeface="RoxboroughCF Bold" panose="00000800000000000000"/>
              </a:endParaRPr>
            </a:p>
          </p:txBody>
        </p:sp>
        <p:grpSp>
          <p:nvGrpSpPr>
            <p:cNvPr id="28" name="Group 28"/>
            <p:cNvGrpSpPr/>
            <p:nvPr/>
          </p:nvGrpSpPr>
          <p:grpSpPr>
            <a:xfrm>
              <a:off x="15435004" y="31751"/>
              <a:ext cx="2732492" cy="2732492"/>
              <a:chOff x="0" y="0"/>
              <a:chExt cx="812800" cy="812800"/>
            </a:xfrm>
          </p:grpSpPr>
          <p:sp>
            <p:nvSpPr>
              <p:cNvPr id="29" name="Freeform 29"/>
              <p:cNvSpPr/>
              <p:nvPr>
                <p:custDataLst>
                  <p:tags r:id="rId20"/>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EBCCCB"/>
              </a:solidFill>
              <a:ln cap="sq">
                <a:noFill/>
                <a:prstDash val="solid"/>
                <a:miter/>
              </a:ln>
            </p:spPr>
          </p:sp>
          <p:sp>
            <p:nvSpPr>
              <p:cNvPr id="30" name="TextBox 30"/>
              <p:cNvSpPr txBox="1"/>
              <p:nvPr/>
            </p:nvSpPr>
            <p:spPr>
              <a:xfrm>
                <a:off x="139700" y="101600"/>
                <a:ext cx="533400" cy="571500"/>
              </a:xfrm>
              <a:prstGeom prst="rect">
                <a:avLst/>
              </a:prstGeom>
            </p:spPr>
            <p:txBody>
              <a:bodyPr lIns="50800" tIns="50800" rIns="50800" bIns="50800" rtlCol="0" anchor="ctr"/>
              <a:lstStyle/>
              <a:p>
                <a:pPr marL="0" lvl="0" indent="0" algn="ctr">
                  <a:lnSpc>
                    <a:spcPts val="2260"/>
                  </a:lnSpc>
                  <a:spcBef>
                    <a:spcPct val="0"/>
                  </a:spcBef>
                </a:pPr>
              </a:p>
            </p:txBody>
          </p:sp>
        </p:grpSp>
        <p:sp>
          <p:nvSpPr>
            <p:cNvPr id="31" name="TextBox 31"/>
            <p:cNvSpPr txBox="1"/>
            <p:nvPr>
              <p:custDataLst>
                <p:tags r:id="rId21"/>
              </p:custDataLst>
            </p:nvPr>
          </p:nvSpPr>
          <p:spPr>
            <a:xfrm>
              <a:off x="15702083"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04</a:t>
              </a:r>
              <a:endParaRPr lang="en-US" sz="6000">
                <a:solidFill>
                  <a:srgbClr val="FFFFFF"/>
                </a:solidFill>
                <a:latin typeface="RoxboroughCF Bold" panose="00000800000000000000"/>
              </a:endParaRPr>
            </a:p>
          </p:txBody>
        </p:sp>
        <p:sp>
          <p:nvSpPr>
            <p:cNvPr id="32" name="AutoShape 32"/>
            <p:cNvSpPr/>
            <p:nvPr>
              <p:custDataLst>
                <p:tags r:id="rId22"/>
              </p:custDataLst>
            </p:nvPr>
          </p:nvSpPr>
          <p:spPr>
            <a:xfrm flipV="1">
              <a:off x="2663128" y="1366246"/>
              <a:ext cx="2763757" cy="25400"/>
            </a:xfrm>
            <a:prstGeom prst="line">
              <a:avLst/>
            </a:prstGeom>
            <a:ln w="50800" cap="flat">
              <a:solidFill>
                <a:srgbClr val="8A1C1F"/>
              </a:solidFill>
              <a:prstDash val="solid"/>
              <a:headEnd type="oval" w="lg" len="lg"/>
              <a:tailEnd type="oval" w="lg" len="lg"/>
            </a:ln>
          </p:spPr>
        </p:sp>
        <p:sp>
          <p:nvSpPr>
            <p:cNvPr id="33" name="AutoShape 33"/>
            <p:cNvSpPr/>
            <p:nvPr>
              <p:custDataLst>
                <p:tags r:id="rId23"/>
              </p:custDataLst>
            </p:nvPr>
          </p:nvSpPr>
          <p:spPr>
            <a:xfrm flipV="1">
              <a:off x="7701870" y="1423396"/>
              <a:ext cx="2763757" cy="25400"/>
            </a:xfrm>
            <a:prstGeom prst="line">
              <a:avLst/>
            </a:prstGeom>
            <a:ln w="50800" cap="flat">
              <a:solidFill>
                <a:srgbClr val="8A1C1F"/>
              </a:solidFill>
              <a:prstDash val="solid"/>
              <a:headEnd type="oval" w="lg" len="lg"/>
              <a:tailEnd type="oval" w="lg" len="lg"/>
            </a:ln>
          </p:spPr>
        </p:sp>
        <p:sp>
          <p:nvSpPr>
            <p:cNvPr id="34" name="AutoShape 34"/>
            <p:cNvSpPr/>
            <p:nvPr>
              <p:custDataLst>
                <p:tags r:id="rId24"/>
              </p:custDataLst>
            </p:nvPr>
          </p:nvSpPr>
          <p:spPr>
            <a:xfrm flipV="1">
              <a:off x="12938093" y="1391645"/>
              <a:ext cx="2763757" cy="25400"/>
            </a:xfrm>
            <a:prstGeom prst="line">
              <a:avLst/>
            </a:prstGeom>
            <a:ln w="50800" cap="flat">
              <a:solidFill>
                <a:srgbClr val="8A1C1F"/>
              </a:solidFill>
              <a:prstDash val="solid"/>
              <a:headEnd type="oval" w="lg" len="lg"/>
              <a:tailEnd type="oval" w="lg" len="lg"/>
            </a:ln>
          </p:spPr>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1220610" y="-526805"/>
            <a:ext cx="4498621" cy="3986902"/>
          </a:xfrm>
          <a:custGeom>
            <a:avLst/>
            <a:gdLst/>
            <a:ahLst/>
            <a:cxnLst/>
            <a:rect l="l" t="t" r="r" b="b"/>
            <a:pathLst>
              <a:path w="4498621" h="3986902">
                <a:moveTo>
                  <a:pt x="0" y="0"/>
                </a:moveTo>
                <a:lnTo>
                  <a:pt x="4498620" y="0"/>
                </a:lnTo>
                <a:lnTo>
                  <a:pt x="4498620" y="3986902"/>
                </a:lnTo>
                <a:lnTo>
                  <a:pt x="0" y="3986902"/>
                </a:lnTo>
                <a:lnTo>
                  <a:pt x="0" y="0"/>
                </a:lnTo>
                <a:close/>
              </a:path>
            </a:pathLst>
          </a:custGeom>
          <a:blipFill>
            <a:blip r:embed="rId1"/>
            <a:stretch>
              <a:fillRect/>
            </a:stretch>
          </a:blipFill>
        </p:spPr>
      </p:sp>
      <p:sp>
        <p:nvSpPr>
          <p:cNvPr id="3" name="Freeform 3"/>
          <p:cNvSpPr/>
          <p:nvPr/>
        </p:nvSpPr>
        <p:spPr>
          <a:xfrm rot="5233484">
            <a:off x="-2700445" y="-91370"/>
            <a:ext cx="4129209" cy="3964040"/>
          </a:xfrm>
          <a:custGeom>
            <a:avLst/>
            <a:gdLst/>
            <a:ahLst/>
            <a:cxnLst/>
            <a:rect l="l" t="t" r="r" b="b"/>
            <a:pathLst>
              <a:path w="4129209" h="3964040">
                <a:moveTo>
                  <a:pt x="0" y="0"/>
                </a:moveTo>
                <a:lnTo>
                  <a:pt x="4129209" y="0"/>
                </a:lnTo>
                <a:lnTo>
                  <a:pt x="4129209" y="3964040"/>
                </a:lnTo>
                <a:lnTo>
                  <a:pt x="0" y="3964040"/>
                </a:lnTo>
                <a:lnTo>
                  <a:pt x="0" y="0"/>
                </a:lnTo>
                <a:close/>
              </a:path>
            </a:pathLst>
          </a:custGeom>
          <a:blipFill>
            <a:blip r:embed="rId2"/>
            <a:stretch>
              <a:fillRect/>
            </a:stretch>
          </a:blipFill>
        </p:spPr>
      </p:sp>
      <p:sp>
        <p:nvSpPr>
          <p:cNvPr id="4" name="Freeform 4"/>
          <p:cNvSpPr/>
          <p:nvPr/>
        </p:nvSpPr>
        <p:spPr>
          <a:xfrm>
            <a:off x="7787133" y="4409884"/>
            <a:ext cx="10611650" cy="7506760"/>
          </a:xfrm>
          <a:custGeom>
            <a:avLst/>
            <a:gdLst/>
            <a:ahLst/>
            <a:cxnLst/>
            <a:rect l="l" t="t" r="r" b="b"/>
            <a:pathLst>
              <a:path w="10611650" h="7506760">
                <a:moveTo>
                  <a:pt x="0" y="0"/>
                </a:moveTo>
                <a:lnTo>
                  <a:pt x="10611649" y="0"/>
                </a:lnTo>
                <a:lnTo>
                  <a:pt x="10611649" y="7506760"/>
                </a:lnTo>
                <a:lnTo>
                  <a:pt x="0" y="7506760"/>
                </a:lnTo>
                <a:lnTo>
                  <a:pt x="0" y="0"/>
                </a:lnTo>
                <a:close/>
              </a:path>
            </a:pathLst>
          </a:custGeom>
          <a:blipFill>
            <a:blip r:embed="rId3">
              <a:alphaModFix amt="26000"/>
            </a:blip>
            <a:stretch>
              <a:fillRect/>
            </a:stretch>
          </a:blipFill>
        </p:spPr>
      </p:sp>
      <p:sp>
        <p:nvSpPr>
          <p:cNvPr id="5" name="Freeform 5"/>
          <p:cNvSpPr/>
          <p:nvPr/>
        </p:nvSpPr>
        <p:spPr>
          <a:xfrm rot="65218">
            <a:off x="13904829" y="7117959"/>
            <a:ext cx="4456889" cy="3949918"/>
          </a:xfrm>
          <a:custGeom>
            <a:avLst/>
            <a:gdLst/>
            <a:ahLst/>
            <a:cxnLst/>
            <a:rect l="l" t="t" r="r" b="b"/>
            <a:pathLst>
              <a:path w="4456889" h="3949918">
                <a:moveTo>
                  <a:pt x="0" y="0"/>
                </a:moveTo>
                <a:lnTo>
                  <a:pt x="4456889" y="0"/>
                </a:lnTo>
                <a:lnTo>
                  <a:pt x="4456889" y="3949918"/>
                </a:lnTo>
                <a:lnTo>
                  <a:pt x="0" y="3949918"/>
                </a:lnTo>
                <a:lnTo>
                  <a:pt x="0" y="0"/>
                </a:lnTo>
                <a:close/>
              </a:path>
            </a:pathLst>
          </a:custGeom>
          <a:blipFill>
            <a:blip r:embed="rId4"/>
            <a:stretch>
              <a:fillRect/>
            </a:stretch>
          </a:blipFill>
        </p:spPr>
      </p:sp>
      <p:sp>
        <p:nvSpPr>
          <p:cNvPr id="6" name="Freeform 6"/>
          <p:cNvSpPr/>
          <p:nvPr/>
        </p:nvSpPr>
        <p:spPr>
          <a:xfrm rot="-3379007">
            <a:off x="16635739" y="7678191"/>
            <a:ext cx="3860647" cy="3706221"/>
          </a:xfrm>
          <a:custGeom>
            <a:avLst/>
            <a:gdLst/>
            <a:ahLst/>
            <a:cxnLst/>
            <a:rect l="l" t="t" r="r" b="b"/>
            <a:pathLst>
              <a:path w="3860647" h="3706221">
                <a:moveTo>
                  <a:pt x="0" y="0"/>
                </a:moveTo>
                <a:lnTo>
                  <a:pt x="3860647" y="0"/>
                </a:lnTo>
                <a:lnTo>
                  <a:pt x="3860647" y="3706221"/>
                </a:lnTo>
                <a:lnTo>
                  <a:pt x="0" y="3706221"/>
                </a:lnTo>
                <a:lnTo>
                  <a:pt x="0" y="0"/>
                </a:lnTo>
                <a:close/>
              </a:path>
            </a:pathLst>
          </a:custGeom>
          <a:blipFill>
            <a:blip r:embed="rId5"/>
            <a:stretch>
              <a:fillRect/>
            </a:stretch>
          </a:blipFill>
        </p:spPr>
      </p:sp>
      <p:sp>
        <p:nvSpPr>
          <p:cNvPr id="7" name="Freeform 7"/>
          <p:cNvSpPr/>
          <p:nvPr/>
        </p:nvSpPr>
        <p:spPr>
          <a:xfrm>
            <a:off x="1957057" y="3338277"/>
            <a:ext cx="5269005" cy="4824987"/>
          </a:xfrm>
          <a:custGeom>
            <a:avLst/>
            <a:gdLst/>
            <a:ahLst/>
            <a:cxnLst/>
            <a:rect l="l" t="t" r="r" b="b"/>
            <a:pathLst>
              <a:path w="5269005" h="4824987">
                <a:moveTo>
                  <a:pt x="0" y="0"/>
                </a:moveTo>
                <a:lnTo>
                  <a:pt x="5269005" y="0"/>
                </a:lnTo>
                <a:lnTo>
                  <a:pt x="5269005" y="4824987"/>
                </a:lnTo>
                <a:lnTo>
                  <a:pt x="0" y="4824987"/>
                </a:lnTo>
                <a:lnTo>
                  <a:pt x="0" y="0"/>
                </a:lnTo>
                <a:close/>
              </a:path>
            </a:pathLst>
          </a:custGeom>
          <a:blipFill>
            <a:blip r:embed="rId6"/>
            <a:stretch>
              <a:fillRect/>
            </a:stretch>
          </a:blipFill>
        </p:spPr>
      </p:sp>
      <p:grpSp>
        <p:nvGrpSpPr>
          <p:cNvPr id="8" name="Group 8"/>
          <p:cNvGrpSpPr/>
          <p:nvPr>
            <p:custDataLst>
              <p:tags r:id="rId7"/>
            </p:custDataLst>
          </p:nvPr>
        </p:nvGrpSpPr>
        <p:grpSpPr>
          <a:xfrm>
            <a:off x="7986445" y="3076614"/>
            <a:ext cx="8287348" cy="2421910"/>
            <a:chOff x="0" y="0"/>
            <a:chExt cx="2182676" cy="637869"/>
          </a:xfrm>
        </p:grpSpPr>
        <p:sp>
          <p:nvSpPr>
            <p:cNvPr id="9" name="Freeform 9"/>
            <p:cNvSpPr/>
            <p:nvPr>
              <p:custDataLst>
                <p:tags r:id="rId8"/>
              </p:custDataLst>
            </p:nvPr>
          </p:nvSpPr>
          <p:spPr>
            <a:xfrm>
              <a:off x="0" y="0"/>
              <a:ext cx="2182676" cy="637869"/>
            </a:xfrm>
            <a:custGeom>
              <a:avLst/>
              <a:gdLst/>
              <a:ahLst/>
              <a:cxnLst/>
              <a:rect l="l" t="t" r="r" b="b"/>
              <a:pathLst>
                <a:path w="2182676" h="637869">
                  <a:moveTo>
                    <a:pt x="0" y="0"/>
                  </a:moveTo>
                  <a:lnTo>
                    <a:pt x="2182676" y="0"/>
                  </a:lnTo>
                  <a:lnTo>
                    <a:pt x="2182676" y="637869"/>
                  </a:lnTo>
                  <a:lnTo>
                    <a:pt x="0" y="637869"/>
                  </a:lnTo>
                  <a:close/>
                </a:path>
              </a:pathLst>
            </a:custGeom>
            <a:solidFill>
              <a:srgbClr val="000000">
                <a:alpha val="0"/>
              </a:srgbClr>
            </a:solidFill>
            <a:ln w="19050" cap="sq">
              <a:solidFill>
                <a:srgbClr val="EBCCCB"/>
              </a:solidFill>
              <a:prstDash val="solid"/>
              <a:miter/>
            </a:ln>
          </p:spPr>
        </p:sp>
        <p:sp>
          <p:nvSpPr>
            <p:cNvPr id="10" name="TextBox 10"/>
            <p:cNvSpPr txBox="1"/>
            <p:nvPr/>
          </p:nvSpPr>
          <p:spPr>
            <a:xfrm>
              <a:off x="0" y="-47625"/>
              <a:ext cx="2182676" cy="685494"/>
            </a:xfrm>
            <a:prstGeom prst="rect">
              <a:avLst/>
            </a:prstGeom>
          </p:spPr>
          <p:txBody>
            <a:bodyPr lIns="50800" tIns="50800" rIns="50800" bIns="50800" rtlCol="0" anchor="ctr"/>
            <a:lstStyle/>
            <a:p>
              <a:pPr algn="ctr">
                <a:lnSpc>
                  <a:spcPts val="2660"/>
                </a:lnSpc>
              </a:pPr>
            </a:p>
          </p:txBody>
        </p:sp>
      </p:grpSp>
      <p:grpSp>
        <p:nvGrpSpPr>
          <p:cNvPr id="11" name="Group 11"/>
          <p:cNvGrpSpPr/>
          <p:nvPr>
            <p:custDataLst>
              <p:tags r:id="rId9"/>
            </p:custDataLst>
          </p:nvPr>
        </p:nvGrpSpPr>
        <p:grpSpPr>
          <a:xfrm>
            <a:off x="7986445" y="5925126"/>
            <a:ext cx="8287348" cy="2421910"/>
            <a:chOff x="0" y="0"/>
            <a:chExt cx="2182676" cy="637869"/>
          </a:xfrm>
        </p:grpSpPr>
        <p:sp>
          <p:nvSpPr>
            <p:cNvPr id="12" name="Freeform 12"/>
            <p:cNvSpPr/>
            <p:nvPr>
              <p:custDataLst>
                <p:tags r:id="rId10"/>
              </p:custDataLst>
            </p:nvPr>
          </p:nvSpPr>
          <p:spPr>
            <a:xfrm>
              <a:off x="0" y="0"/>
              <a:ext cx="2182676" cy="637869"/>
            </a:xfrm>
            <a:custGeom>
              <a:avLst/>
              <a:gdLst/>
              <a:ahLst/>
              <a:cxnLst/>
              <a:rect l="l" t="t" r="r" b="b"/>
              <a:pathLst>
                <a:path w="2182676" h="637869">
                  <a:moveTo>
                    <a:pt x="0" y="0"/>
                  </a:moveTo>
                  <a:lnTo>
                    <a:pt x="2182676" y="0"/>
                  </a:lnTo>
                  <a:lnTo>
                    <a:pt x="2182676" y="637869"/>
                  </a:lnTo>
                  <a:lnTo>
                    <a:pt x="0" y="637869"/>
                  </a:lnTo>
                  <a:close/>
                </a:path>
              </a:pathLst>
            </a:custGeom>
            <a:solidFill>
              <a:srgbClr val="000000">
                <a:alpha val="0"/>
              </a:srgbClr>
            </a:solidFill>
            <a:ln w="19050" cap="sq">
              <a:solidFill>
                <a:srgbClr val="8A1C1F"/>
              </a:solidFill>
              <a:prstDash val="solid"/>
              <a:miter/>
            </a:ln>
          </p:spPr>
        </p:sp>
        <p:sp>
          <p:nvSpPr>
            <p:cNvPr id="13" name="TextBox 13"/>
            <p:cNvSpPr txBox="1"/>
            <p:nvPr/>
          </p:nvSpPr>
          <p:spPr>
            <a:xfrm>
              <a:off x="0" y="-47625"/>
              <a:ext cx="2182676" cy="685494"/>
            </a:xfrm>
            <a:prstGeom prst="rect">
              <a:avLst/>
            </a:prstGeom>
          </p:spPr>
          <p:txBody>
            <a:bodyPr lIns="50800" tIns="50800" rIns="50800" bIns="50800" rtlCol="0" anchor="ctr"/>
            <a:lstStyle/>
            <a:p>
              <a:pPr marL="0" lvl="0" indent="0" algn="ctr">
                <a:lnSpc>
                  <a:spcPts val="2660"/>
                </a:lnSpc>
                <a:spcBef>
                  <a:spcPct val="0"/>
                </a:spcBef>
              </a:pPr>
            </a:p>
          </p:txBody>
        </p:sp>
      </p:grpSp>
      <p:sp>
        <p:nvSpPr>
          <p:cNvPr id="14" name="Freeform 14"/>
          <p:cNvSpPr/>
          <p:nvPr/>
        </p:nvSpPr>
        <p:spPr>
          <a:xfrm>
            <a:off x="0" y="8072886"/>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11"/>
            <a:stretch>
              <a:fillRect/>
            </a:stretch>
          </a:blipFill>
        </p:spPr>
      </p:sp>
      <p:sp>
        <p:nvSpPr>
          <p:cNvPr id="15" name="Freeform 15"/>
          <p:cNvSpPr/>
          <p:nvPr/>
        </p:nvSpPr>
        <p:spPr>
          <a:xfrm>
            <a:off x="14671173" y="32994"/>
            <a:ext cx="3616827" cy="1857657"/>
          </a:xfrm>
          <a:custGeom>
            <a:avLst/>
            <a:gdLst/>
            <a:ahLst/>
            <a:cxnLst/>
            <a:rect l="l" t="t" r="r" b="b"/>
            <a:pathLst>
              <a:path w="3616827" h="1857657">
                <a:moveTo>
                  <a:pt x="0" y="0"/>
                </a:moveTo>
                <a:lnTo>
                  <a:pt x="3616827" y="0"/>
                </a:lnTo>
                <a:lnTo>
                  <a:pt x="3616827" y="1857656"/>
                </a:lnTo>
                <a:lnTo>
                  <a:pt x="0" y="1857656"/>
                </a:lnTo>
                <a:lnTo>
                  <a:pt x="0" y="0"/>
                </a:lnTo>
                <a:close/>
              </a:path>
            </a:pathLst>
          </a:custGeom>
          <a:blipFill>
            <a:blip r:embed="rId12"/>
            <a:stretch>
              <a:fillRect/>
            </a:stretch>
          </a:blipFill>
        </p:spPr>
      </p:sp>
      <p:sp>
        <p:nvSpPr>
          <p:cNvPr id="16" name="TextBox 16"/>
          <p:cNvSpPr txBox="1"/>
          <p:nvPr/>
        </p:nvSpPr>
        <p:spPr>
          <a:xfrm>
            <a:off x="5940372" y="1371639"/>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Brian Kernighan 算法</a:t>
            </a:r>
            <a:endParaRPr lang="en-US" sz="5300">
              <a:solidFill>
                <a:srgbClr val="100F0D"/>
              </a:solidFill>
              <a:ea typeface="思源黑体 1 Bold" panose="020B0800000000000000" charset="-122"/>
            </a:endParaRPr>
          </a:p>
        </p:txBody>
      </p:sp>
      <p:sp>
        <p:nvSpPr>
          <p:cNvPr id="17" name="TextBox 17"/>
          <p:cNvSpPr txBox="1"/>
          <p:nvPr>
            <p:custDataLst>
              <p:tags r:id="rId13"/>
            </p:custDataLst>
          </p:nvPr>
        </p:nvSpPr>
        <p:spPr>
          <a:xfrm>
            <a:off x="8576344" y="3972599"/>
            <a:ext cx="7215942" cy="1226820"/>
          </a:xfrm>
          <a:prstGeom prst="rect">
            <a:avLst/>
          </a:prstGeom>
        </p:spPr>
        <p:txBody>
          <a:bodyPr lIns="0" tIns="0" rIns="0" bIns="0" rtlCol="0" anchor="t">
            <a:spAutoFit/>
          </a:bodyPr>
          <a:lstStyle/>
          <a:p>
            <a:pPr algn="just">
              <a:lnSpc>
                <a:spcPts val="3190"/>
              </a:lnSpc>
            </a:pPr>
            <a:r>
              <a:rPr lang="en-US" sz="1900">
                <a:solidFill>
                  <a:srgbClr val="100F0D"/>
                </a:solidFill>
                <a:ea typeface="思源黑体 2" panose="020B0500000000000000" charset="-122"/>
              </a:rPr>
              <a:t>采用了 Brian Kernighan 算法 来计算墙壁的数量比例。该算法通过对每个迷宫网格单元进行位操作，快速统计墙壁的数量。相较于传统的逐位检查所有比特位，Brian Kernighan 算法可以显著减少操作次数</a:t>
            </a:r>
            <a:endParaRPr lang="en-US" sz="1900">
              <a:solidFill>
                <a:srgbClr val="100F0D"/>
              </a:solidFill>
              <a:ea typeface="思源黑体 2" panose="020B0500000000000000" charset="-122"/>
            </a:endParaRPr>
          </a:p>
        </p:txBody>
      </p:sp>
      <p:sp>
        <p:nvSpPr>
          <p:cNvPr id="18" name="TextBox 18"/>
          <p:cNvSpPr txBox="1"/>
          <p:nvPr>
            <p:custDataLst>
              <p:tags r:id="rId14"/>
            </p:custDataLst>
          </p:nvPr>
        </p:nvSpPr>
        <p:spPr>
          <a:xfrm>
            <a:off x="8576344" y="3252552"/>
            <a:ext cx="2554190" cy="560070"/>
          </a:xfrm>
          <a:prstGeom prst="rect">
            <a:avLst/>
          </a:prstGeom>
        </p:spPr>
        <p:txBody>
          <a:bodyPr lIns="0" tIns="0" rIns="0" bIns="0" rtlCol="0" anchor="t">
            <a:spAutoFit/>
          </a:bodyPr>
          <a:lstStyle/>
          <a:p>
            <a:pPr algn="l">
              <a:lnSpc>
                <a:spcPts val="4370"/>
              </a:lnSpc>
            </a:pPr>
            <a:r>
              <a:rPr lang="zh-CN" altLang="en-US" sz="2800">
                <a:solidFill>
                  <a:srgbClr val="100F0D"/>
                </a:solidFill>
                <a:ea typeface="思源黑体 2 Bold" panose="020B0800000000000000" charset="-122"/>
              </a:rPr>
              <a:t>计算墙壁比例</a:t>
            </a:r>
            <a:endParaRPr lang="zh-CN" altLang="en-US" sz="2800">
              <a:solidFill>
                <a:srgbClr val="100F0D"/>
              </a:solidFill>
              <a:ea typeface="思源黑体 2 Bold" panose="020B0800000000000000" charset="-122"/>
            </a:endParaRPr>
          </a:p>
        </p:txBody>
      </p:sp>
      <p:sp>
        <p:nvSpPr>
          <p:cNvPr id="19" name="TextBox 19"/>
          <p:cNvSpPr txBox="1"/>
          <p:nvPr>
            <p:custDataLst>
              <p:tags r:id="rId15"/>
            </p:custDataLst>
          </p:nvPr>
        </p:nvSpPr>
        <p:spPr>
          <a:xfrm>
            <a:off x="8576344" y="6516311"/>
            <a:ext cx="7215942" cy="1636395"/>
          </a:xfrm>
          <a:prstGeom prst="rect">
            <a:avLst/>
          </a:prstGeom>
        </p:spPr>
        <p:txBody>
          <a:bodyPr lIns="0" tIns="0" rIns="0" bIns="0" rtlCol="0" anchor="t">
            <a:spAutoFit/>
          </a:bodyPr>
          <a:lstStyle/>
          <a:p>
            <a:pPr marL="0" lvl="0" indent="0" algn="just">
              <a:lnSpc>
                <a:spcPts val="3190"/>
              </a:lnSpc>
              <a:spcBef>
                <a:spcPct val="0"/>
              </a:spcBef>
            </a:pPr>
            <a:r>
              <a:rPr lang="en-US" sz="1900" u="none" strike="noStrike">
                <a:solidFill>
                  <a:srgbClr val="100F0D"/>
                </a:solidFill>
                <a:ea typeface="思源黑体 2" panose="020B0500000000000000" charset="-122"/>
              </a:rPr>
              <a:t>Brian Kernighan 算法是一种优化的 位计数 方法。对于每个数，它使用位操作将最右边的 1 置为 0。每进行一次操作，计数器加 1，直到数值变为 0。该算法的时间复杂度为 O(k)，其中 k 是二进制表示中 1 的数量。</a:t>
            </a:r>
            <a:endParaRPr lang="en-US" sz="1900" u="none" strike="noStrike">
              <a:solidFill>
                <a:srgbClr val="100F0D"/>
              </a:solidFill>
              <a:ea typeface="思源黑体 2" panose="020B0500000000000000" charset="-122"/>
            </a:endParaRPr>
          </a:p>
        </p:txBody>
      </p:sp>
      <p:sp>
        <p:nvSpPr>
          <p:cNvPr id="20" name="TextBox 20"/>
          <p:cNvSpPr txBox="1"/>
          <p:nvPr>
            <p:custDataLst>
              <p:tags r:id="rId16"/>
            </p:custDataLst>
          </p:nvPr>
        </p:nvSpPr>
        <p:spPr>
          <a:xfrm>
            <a:off x="8576344" y="5985784"/>
            <a:ext cx="2365256" cy="560070"/>
          </a:xfrm>
          <a:prstGeom prst="rect">
            <a:avLst/>
          </a:prstGeom>
        </p:spPr>
        <p:txBody>
          <a:bodyPr lIns="0" tIns="0" rIns="0" bIns="0" rtlCol="0" anchor="t">
            <a:spAutoFit/>
          </a:bodyPr>
          <a:lstStyle/>
          <a:p>
            <a:pPr algn="l">
              <a:lnSpc>
                <a:spcPts val="4370"/>
              </a:lnSpc>
            </a:pPr>
            <a:r>
              <a:rPr lang="en-US" sz="2800">
                <a:solidFill>
                  <a:srgbClr val="100F0D"/>
                </a:solidFill>
                <a:ea typeface="思源黑体 2 Bold" panose="020B0800000000000000" charset="-122"/>
              </a:rPr>
              <a:t>原理  x=x&amp;(x-1)</a:t>
            </a:r>
            <a:endParaRPr lang="en-US" sz="2800">
              <a:solidFill>
                <a:srgbClr val="100F0D"/>
              </a:solidFill>
              <a:ea typeface="思源黑体 2 Bold" panose="020B0800000000000000"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grpSp>
        <p:nvGrpSpPr>
          <p:cNvPr id="6" name="Group 6"/>
          <p:cNvGrpSpPr/>
          <p:nvPr/>
        </p:nvGrpSpPr>
        <p:grpSpPr>
          <a:xfrm>
            <a:off x="7931043" y="3746112"/>
            <a:ext cx="9438058" cy="4033598"/>
            <a:chOff x="0" y="0"/>
            <a:chExt cx="2410863" cy="1030345"/>
          </a:xfrm>
        </p:grpSpPr>
        <p:sp>
          <p:nvSpPr>
            <p:cNvPr id="7" name="Freeform 7"/>
            <p:cNvSpPr/>
            <p:nvPr/>
          </p:nvSpPr>
          <p:spPr>
            <a:xfrm>
              <a:off x="0" y="0"/>
              <a:ext cx="2410863" cy="1030345"/>
            </a:xfrm>
            <a:custGeom>
              <a:avLst/>
              <a:gdLst/>
              <a:ahLst/>
              <a:cxnLst/>
              <a:rect l="l" t="t" r="r" b="b"/>
              <a:pathLst>
                <a:path w="2410863" h="1030345">
                  <a:moveTo>
                    <a:pt x="11484" y="0"/>
                  </a:moveTo>
                  <a:lnTo>
                    <a:pt x="2399379" y="0"/>
                  </a:lnTo>
                  <a:cubicBezTo>
                    <a:pt x="2405722" y="0"/>
                    <a:pt x="2410863" y="5142"/>
                    <a:pt x="2410863" y="11484"/>
                  </a:cubicBezTo>
                  <a:lnTo>
                    <a:pt x="2410863" y="1018861"/>
                  </a:lnTo>
                  <a:cubicBezTo>
                    <a:pt x="2410863" y="1025203"/>
                    <a:pt x="2405722" y="1030345"/>
                    <a:pt x="2399379" y="1030345"/>
                  </a:cubicBezTo>
                  <a:lnTo>
                    <a:pt x="11484" y="1030345"/>
                  </a:lnTo>
                  <a:cubicBezTo>
                    <a:pt x="8438" y="1030345"/>
                    <a:pt x="5517" y="1029135"/>
                    <a:pt x="3364" y="1026981"/>
                  </a:cubicBezTo>
                  <a:cubicBezTo>
                    <a:pt x="1210" y="1024827"/>
                    <a:pt x="0" y="1021906"/>
                    <a:pt x="0" y="1018861"/>
                  </a:cubicBezTo>
                  <a:lnTo>
                    <a:pt x="0" y="11484"/>
                  </a:lnTo>
                  <a:cubicBezTo>
                    <a:pt x="0" y="5142"/>
                    <a:pt x="5142" y="0"/>
                    <a:pt x="11484" y="0"/>
                  </a:cubicBezTo>
                  <a:close/>
                </a:path>
              </a:pathLst>
            </a:custGeom>
            <a:solidFill>
              <a:srgbClr val="EBCCCB">
                <a:alpha val="30980"/>
              </a:srgbClr>
            </a:solidFill>
            <a:ln cap="sq">
              <a:noFill/>
              <a:prstDash val="solid"/>
              <a:miter/>
            </a:ln>
          </p:spPr>
        </p:sp>
        <p:sp>
          <p:nvSpPr>
            <p:cNvPr id="8" name="TextBox 8"/>
            <p:cNvSpPr txBox="1"/>
            <p:nvPr/>
          </p:nvSpPr>
          <p:spPr>
            <a:xfrm>
              <a:off x="0" y="-47625"/>
              <a:ext cx="2410863" cy="1077970"/>
            </a:xfrm>
            <a:prstGeom prst="rect">
              <a:avLst/>
            </a:prstGeom>
          </p:spPr>
          <p:txBody>
            <a:bodyPr lIns="50800" tIns="50800" rIns="50800" bIns="50800" rtlCol="0" anchor="ctr"/>
            <a:lstStyle/>
            <a:p>
              <a:pPr algn="ctr">
                <a:lnSpc>
                  <a:spcPts val="2660"/>
                </a:lnSpc>
              </a:pPr>
            </a:p>
          </p:txBody>
        </p:sp>
      </p:grpSp>
      <p:grpSp>
        <p:nvGrpSpPr>
          <p:cNvPr id="9" name="Group 9"/>
          <p:cNvGrpSpPr>
            <a:grpSpLocks noChangeAspect="1"/>
          </p:cNvGrpSpPr>
          <p:nvPr/>
        </p:nvGrpSpPr>
        <p:grpSpPr>
          <a:xfrm>
            <a:off x="918898" y="3137826"/>
            <a:ext cx="9153211" cy="5250171"/>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8A1C1F"/>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sp>
          <p:nvSpPr>
            <p:cNvPr id="14" name="Freeform 1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5"/>
              <a:stretch>
                <a:fillRect t="-3261" b="-3261"/>
              </a:stretch>
            </a:blipFill>
          </p:spPr>
        </p:sp>
      </p:gr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7" name="TextBox 17"/>
          <p:cNvSpPr txBox="1"/>
          <p:nvPr/>
        </p:nvSpPr>
        <p:spPr>
          <a:xfrm>
            <a:off x="5940372" y="1340275"/>
            <a:ext cx="6407257" cy="815340"/>
          </a:xfrm>
          <a:prstGeom prst="rect">
            <a:avLst/>
          </a:prstGeom>
        </p:spPr>
        <p:txBody>
          <a:bodyPr lIns="0" tIns="0" rIns="0" bIns="0" rtlCol="0" anchor="t">
            <a:spAutoFit/>
          </a:bodyPr>
          <a:lstStyle/>
          <a:p>
            <a:pPr algn="ctr">
              <a:lnSpc>
                <a:spcPts val="6360"/>
              </a:lnSpc>
            </a:pPr>
            <a:r>
              <a:rPr lang="en-US" altLang="zh-CN" sz="5300">
                <a:solidFill>
                  <a:srgbClr val="100F0D"/>
                </a:solidFill>
                <a:ea typeface="思源黑体 1 Bold" panose="020B0800000000000000" charset="-122"/>
              </a:rPr>
              <a:t>DFS</a:t>
            </a:r>
            <a:r>
              <a:rPr lang="zh-CN" altLang="en-US" sz="5300">
                <a:solidFill>
                  <a:srgbClr val="100F0D"/>
                </a:solidFill>
                <a:ea typeface="思源黑体 1 Bold" panose="020B0800000000000000" charset="-122"/>
              </a:rPr>
              <a:t>算法</a:t>
            </a:r>
            <a:endParaRPr lang="zh-CN" altLang="en-US" sz="5300">
              <a:solidFill>
                <a:srgbClr val="100F0D"/>
              </a:solidFill>
              <a:ea typeface="思源黑体 1 Bold" panose="020B0800000000000000" charset="-122"/>
            </a:endParaRPr>
          </a:p>
        </p:txBody>
      </p:sp>
      <p:sp>
        <p:nvSpPr>
          <p:cNvPr id="18" name="TextBox 18"/>
          <p:cNvSpPr txBox="1"/>
          <p:nvPr/>
        </p:nvSpPr>
        <p:spPr>
          <a:xfrm>
            <a:off x="10062584" y="4424362"/>
            <a:ext cx="6594620" cy="1226820"/>
          </a:xfrm>
          <a:prstGeom prst="rect">
            <a:avLst/>
          </a:prstGeom>
        </p:spPr>
        <p:txBody>
          <a:bodyPr lIns="0" tIns="0" rIns="0" bIns="0" rtlCol="0" anchor="t">
            <a:spAutoFit/>
          </a:bodyPr>
          <a:lstStyle/>
          <a:p>
            <a:pPr algn="just">
              <a:lnSpc>
                <a:spcPts val="3190"/>
              </a:lnSpc>
            </a:pPr>
            <a:r>
              <a:rPr lang="en-US" sz="2400">
                <a:solidFill>
                  <a:srgbClr val="1E1E1E"/>
                </a:solidFill>
                <a:ea typeface="思源黑体 2" panose="020B0500000000000000" charset="-122"/>
              </a:rPr>
              <a:t>所有路径的求解采用迭代深度优先搜索（DFS）算法，其核心思想是通过栈模拟递归过程，遍历迷宫中的所有可能路径。</a:t>
            </a:r>
            <a:endParaRPr lang="en-US" sz="2400">
              <a:solidFill>
                <a:srgbClr val="1E1E1E"/>
              </a:solidFill>
              <a:ea typeface="思源黑体 2" panose="020B0500000000000000" charset="-122"/>
            </a:endParaRPr>
          </a:p>
        </p:txBody>
      </p:sp>
      <p:sp>
        <p:nvSpPr>
          <p:cNvPr id="19" name="TextBox 19"/>
          <p:cNvSpPr txBox="1"/>
          <p:nvPr/>
        </p:nvSpPr>
        <p:spPr>
          <a:xfrm>
            <a:off x="10062584" y="3827736"/>
            <a:ext cx="2889059" cy="560070"/>
          </a:xfrm>
          <a:prstGeom prst="rect">
            <a:avLst/>
          </a:prstGeom>
        </p:spPr>
        <p:txBody>
          <a:bodyPr lIns="0" tIns="0" rIns="0" bIns="0" rtlCol="0" anchor="t">
            <a:spAutoFit/>
          </a:bodyPr>
          <a:lstStyle/>
          <a:p>
            <a:pPr algn="l">
              <a:lnSpc>
                <a:spcPts val="4370"/>
              </a:lnSpc>
            </a:pPr>
            <a:r>
              <a:rPr lang="zh-CN" altLang="en-US" sz="2800" b="1">
                <a:solidFill>
                  <a:srgbClr val="1E1E1E"/>
                </a:solidFill>
                <a:ea typeface="思源黑体 2 Bold" panose="020B0800000000000000" charset="-122"/>
              </a:rPr>
              <a:t>介绍</a:t>
            </a:r>
            <a:endParaRPr lang="zh-CN" altLang="en-US" sz="2800" b="1">
              <a:solidFill>
                <a:srgbClr val="1E1E1E"/>
              </a:solidFill>
              <a:ea typeface="思源黑体 2 Bold" panose="020B0800000000000000"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8" name="TextBox 18"/>
          <p:cNvSpPr txBox="1"/>
          <p:nvPr/>
        </p:nvSpPr>
        <p:spPr>
          <a:xfrm>
            <a:off x="1737663" y="723766"/>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sym typeface="+mn-ea"/>
              </a:rPr>
              <a:t>DFS</a:t>
            </a:r>
            <a:r>
              <a:rPr sz="5300">
                <a:solidFill>
                  <a:srgbClr val="100F0D"/>
                </a:solidFill>
                <a:ea typeface="思源黑体 1 Bold" panose="020B0800000000000000" charset="-122"/>
                <a:sym typeface="+mn-ea"/>
              </a:rPr>
              <a:t>算法</a:t>
            </a:r>
            <a:endParaRPr lang="zh-CN" altLang="en-US" sz="5300">
              <a:solidFill>
                <a:srgbClr val="100F0D"/>
              </a:solidFill>
              <a:ea typeface="思源黑体 1 Bold" panose="020B0800000000000000" charset="-122"/>
            </a:endParaRPr>
          </a:p>
        </p:txBody>
      </p:sp>
      <p:pic>
        <p:nvPicPr>
          <p:cNvPr id="6" name="图片 1"/>
          <p:cNvPicPr>
            <a:picLocks noChangeAspect="1"/>
          </p:cNvPicPr>
          <p:nvPr/>
        </p:nvPicPr>
        <p:blipFill>
          <a:blip r:embed="rId8"/>
          <a:stretch>
            <a:fillRect/>
          </a:stretch>
        </p:blipFill>
        <p:spPr>
          <a:xfrm>
            <a:off x="8382000" y="41910"/>
            <a:ext cx="7948930" cy="10245090"/>
          </a:xfrm>
          <a:prstGeom prst="rect">
            <a:avLst/>
          </a:prstGeom>
          <a:noFill/>
          <a:ln>
            <a:noFill/>
          </a:ln>
        </p:spPr>
      </p:pic>
      <p:grpSp>
        <p:nvGrpSpPr>
          <p:cNvPr id="8" name="Group 6"/>
          <p:cNvGrpSpPr/>
          <p:nvPr/>
        </p:nvGrpSpPr>
        <p:grpSpPr>
          <a:xfrm>
            <a:off x="1219200" y="3021330"/>
            <a:ext cx="6647815" cy="5988685"/>
            <a:chOff x="0" y="0"/>
            <a:chExt cx="2410863" cy="1030345"/>
          </a:xfrm>
        </p:grpSpPr>
        <p:sp>
          <p:nvSpPr>
            <p:cNvPr id="10" name="Freeform 7"/>
            <p:cNvSpPr/>
            <p:nvPr/>
          </p:nvSpPr>
          <p:spPr>
            <a:xfrm>
              <a:off x="0" y="0"/>
              <a:ext cx="2410863" cy="1030345"/>
            </a:xfrm>
            <a:custGeom>
              <a:avLst/>
              <a:gdLst/>
              <a:ahLst/>
              <a:cxnLst/>
              <a:rect l="l" t="t" r="r" b="b"/>
              <a:pathLst>
                <a:path w="2410863" h="1030345">
                  <a:moveTo>
                    <a:pt x="11484" y="0"/>
                  </a:moveTo>
                  <a:lnTo>
                    <a:pt x="2399379" y="0"/>
                  </a:lnTo>
                  <a:cubicBezTo>
                    <a:pt x="2405722" y="0"/>
                    <a:pt x="2410863" y="5142"/>
                    <a:pt x="2410863" y="11484"/>
                  </a:cubicBezTo>
                  <a:lnTo>
                    <a:pt x="2410863" y="1018861"/>
                  </a:lnTo>
                  <a:cubicBezTo>
                    <a:pt x="2410863" y="1025203"/>
                    <a:pt x="2405722" y="1030345"/>
                    <a:pt x="2399379" y="1030345"/>
                  </a:cubicBezTo>
                  <a:lnTo>
                    <a:pt x="11484" y="1030345"/>
                  </a:lnTo>
                  <a:cubicBezTo>
                    <a:pt x="8438" y="1030345"/>
                    <a:pt x="5517" y="1029135"/>
                    <a:pt x="3364" y="1026981"/>
                  </a:cubicBezTo>
                  <a:cubicBezTo>
                    <a:pt x="1210" y="1024827"/>
                    <a:pt x="0" y="1021906"/>
                    <a:pt x="0" y="1018861"/>
                  </a:cubicBezTo>
                  <a:lnTo>
                    <a:pt x="0" y="11484"/>
                  </a:lnTo>
                  <a:cubicBezTo>
                    <a:pt x="0" y="5142"/>
                    <a:pt x="5142" y="0"/>
                    <a:pt x="11484" y="0"/>
                  </a:cubicBezTo>
                  <a:close/>
                </a:path>
              </a:pathLst>
            </a:custGeom>
            <a:solidFill>
              <a:srgbClr val="EBCCCB">
                <a:alpha val="30980"/>
              </a:srgbClr>
            </a:solidFill>
            <a:ln cap="sq">
              <a:noFill/>
              <a:prstDash val="solid"/>
              <a:miter/>
            </a:ln>
          </p:spPr>
        </p:sp>
        <p:sp>
          <p:nvSpPr>
            <p:cNvPr id="11" name="TextBox 8"/>
            <p:cNvSpPr txBox="1"/>
            <p:nvPr/>
          </p:nvSpPr>
          <p:spPr>
            <a:xfrm>
              <a:off x="0" y="-47625"/>
              <a:ext cx="2410863" cy="1077970"/>
            </a:xfrm>
            <a:prstGeom prst="rect">
              <a:avLst/>
            </a:prstGeom>
          </p:spPr>
          <p:txBody>
            <a:bodyPr lIns="50800" tIns="50800" rIns="50800" bIns="50800" rtlCol="0" anchor="ctr"/>
            <a:p>
              <a:pPr algn="ctr">
                <a:lnSpc>
                  <a:spcPts val="2660"/>
                </a:lnSpc>
              </a:pPr>
            </a:p>
          </p:txBody>
        </p:sp>
      </p:grpSp>
      <p:sp>
        <p:nvSpPr>
          <p:cNvPr id="12" name="TextBox 18"/>
          <p:cNvSpPr txBox="1"/>
          <p:nvPr/>
        </p:nvSpPr>
        <p:spPr>
          <a:xfrm>
            <a:off x="1600200" y="3924300"/>
            <a:ext cx="5911850" cy="3323590"/>
          </a:xfrm>
          <a:prstGeom prst="rect">
            <a:avLst/>
          </a:prstGeom>
        </p:spPr>
        <p:txBody>
          <a:bodyPr wrap="square" lIns="0" tIns="0" rIns="0" bIns="0" rtlCol="0" anchor="t">
            <a:spAutoFit/>
          </a:bodyPr>
          <a:p>
            <a:pPr algn="just">
              <a:lnSpc>
                <a:spcPct val="150000"/>
              </a:lnSpc>
            </a:pPr>
            <a:r>
              <a:rPr lang="en-US" sz="2400" b="1">
                <a:solidFill>
                  <a:srgbClr val="1E1E1E"/>
                </a:solidFill>
                <a:ea typeface="思源黑体 2" panose="020B0500000000000000" charset="-122"/>
              </a:rPr>
              <a:t>位压缩技术：</a:t>
            </a:r>
            <a:r>
              <a:rPr lang="en-US" sz="2400">
                <a:solidFill>
                  <a:srgbClr val="1E1E1E"/>
                </a:solidFill>
                <a:ea typeface="思源黑体 2" panose="020B0500000000000000" charset="-122"/>
              </a:rPr>
              <a:t>使用 long[] 数组存储访问标记，空间复杂度从 O(N²) 降为 O(N²/64)。</a:t>
            </a:r>
            <a:endParaRPr lang="en-US" sz="2400">
              <a:solidFill>
                <a:srgbClr val="1E1E1E"/>
              </a:solidFill>
              <a:ea typeface="思源黑体 2" panose="020B0500000000000000" charset="-122"/>
            </a:endParaRPr>
          </a:p>
          <a:p>
            <a:pPr algn="just">
              <a:lnSpc>
                <a:spcPct val="150000"/>
              </a:lnSpc>
            </a:pPr>
            <a:r>
              <a:rPr lang="en-US" sz="2400" b="1">
                <a:solidFill>
                  <a:srgbClr val="1E1E1E"/>
                </a:solidFill>
                <a:ea typeface="思源黑体 2" panose="020B0500000000000000" charset="-122"/>
              </a:rPr>
              <a:t>深度限制：</a:t>
            </a:r>
            <a:r>
              <a:rPr lang="en-US" sz="2400">
                <a:solidFill>
                  <a:srgbClr val="1E1E1E"/>
                </a:solidFill>
                <a:ea typeface="思源黑体 2" panose="020B0500000000000000" charset="-122"/>
              </a:rPr>
              <a:t>通过 maxDepth 参数限制搜索深度，避免无效路径的扩展。</a:t>
            </a:r>
            <a:endParaRPr lang="en-US" sz="2400">
              <a:solidFill>
                <a:srgbClr val="1E1E1E"/>
              </a:solidFill>
              <a:ea typeface="思源黑体 2" panose="020B0500000000000000" charset="-122"/>
            </a:endParaRPr>
          </a:p>
          <a:p>
            <a:pPr algn="just">
              <a:lnSpc>
                <a:spcPct val="150000"/>
              </a:lnSpc>
            </a:pPr>
            <a:r>
              <a:rPr lang="en-US" sz="2400" b="1">
                <a:solidFill>
                  <a:srgbClr val="1E1E1E"/>
                </a:solidFill>
                <a:ea typeface="思源黑体 2" panose="020B0500000000000000" charset="-122"/>
              </a:rPr>
              <a:t>超时机制：</a:t>
            </a:r>
            <a:r>
              <a:rPr lang="en-US" sz="2400">
                <a:solidFill>
                  <a:srgbClr val="1E1E1E"/>
                </a:solidFill>
                <a:ea typeface="思源黑体 2" panose="020B0500000000000000" charset="-122"/>
              </a:rPr>
              <a:t>使用 CancellationTokenSource 实现超时控制，防止算法耗时过长。</a:t>
            </a:r>
            <a:endParaRPr lang="en-US" sz="2400">
              <a:solidFill>
                <a:srgbClr val="1E1E1E"/>
              </a:solidFill>
              <a:ea typeface="思源黑体 2" panose="020B0500000000000000" charset="-122"/>
            </a:endParaRPr>
          </a:p>
        </p:txBody>
      </p:sp>
      <p:sp>
        <p:nvSpPr>
          <p:cNvPr id="19" name="TextBox 19"/>
          <p:cNvSpPr txBox="1"/>
          <p:nvPr/>
        </p:nvSpPr>
        <p:spPr>
          <a:xfrm>
            <a:off x="1599939" y="3327991"/>
            <a:ext cx="2889059" cy="560070"/>
          </a:xfrm>
          <a:prstGeom prst="rect">
            <a:avLst/>
          </a:prstGeom>
        </p:spPr>
        <p:txBody>
          <a:bodyPr lIns="0" tIns="0" rIns="0" bIns="0" rtlCol="0" anchor="t">
            <a:spAutoFit/>
          </a:bodyPr>
          <a:p>
            <a:pPr algn="l">
              <a:lnSpc>
                <a:spcPts val="4370"/>
              </a:lnSpc>
            </a:pPr>
            <a:r>
              <a:rPr lang="zh-CN" altLang="en-US" sz="2800" b="1">
                <a:solidFill>
                  <a:srgbClr val="1E1E1E"/>
                </a:solidFill>
                <a:ea typeface="思源黑体 2 Bold" panose="020B0800000000000000" charset="-122"/>
              </a:rPr>
              <a:t>性能优化</a:t>
            </a:r>
            <a:endParaRPr lang="zh-CN" altLang="en-US" sz="2800" b="1">
              <a:solidFill>
                <a:srgbClr val="1E1E1E"/>
              </a:solidFill>
              <a:ea typeface="思源黑体 2 Bold" panose="020B0800000000000000"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878420">
            <a:off x="12447682" y="-1481817"/>
            <a:ext cx="6881426" cy="6098664"/>
          </a:xfrm>
          <a:custGeom>
            <a:avLst/>
            <a:gdLst/>
            <a:ahLst/>
            <a:cxnLst/>
            <a:rect l="l" t="t" r="r" b="b"/>
            <a:pathLst>
              <a:path w="6881426" h="6098664">
                <a:moveTo>
                  <a:pt x="0" y="0"/>
                </a:moveTo>
                <a:lnTo>
                  <a:pt x="6881425" y="0"/>
                </a:lnTo>
                <a:lnTo>
                  <a:pt x="6881425" y="6098663"/>
                </a:lnTo>
                <a:lnTo>
                  <a:pt x="0" y="6098663"/>
                </a:lnTo>
                <a:lnTo>
                  <a:pt x="0" y="0"/>
                </a:lnTo>
                <a:close/>
              </a:path>
            </a:pathLst>
          </a:custGeom>
          <a:blipFill>
            <a:blip r:embed="rId1"/>
            <a:stretch>
              <a:fillRect/>
            </a:stretch>
          </a:blipFill>
        </p:spPr>
      </p:sp>
      <p:sp>
        <p:nvSpPr>
          <p:cNvPr id="3" name="Freeform 3"/>
          <p:cNvSpPr/>
          <p:nvPr/>
        </p:nvSpPr>
        <p:spPr>
          <a:xfrm rot="4898934">
            <a:off x="-1094383" y="5165935"/>
            <a:ext cx="6881426" cy="6098664"/>
          </a:xfrm>
          <a:custGeom>
            <a:avLst/>
            <a:gdLst/>
            <a:ahLst/>
            <a:cxnLst/>
            <a:rect l="l" t="t" r="r" b="b"/>
            <a:pathLst>
              <a:path w="6881426" h="6098664">
                <a:moveTo>
                  <a:pt x="0" y="0"/>
                </a:moveTo>
                <a:lnTo>
                  <a:pt x="6881426" y="0"/>
                </a:lnTo>
                <a:lnTo>
                  <a:pt x="6881426" y="6098664"/>
                </a:lnTo>
                <a:lnTo>
                  <a:pt x="0" y="6098664"/>
                </a:lnTo>
                <a:lnTo>
                  <a:pt x="0" y="0"/>
                </a:lnTo>
                <a:close/>
              </a:path>
            </a:pathLst>
          </a:custGeom>
          <a:blipFill>
            <a:blip r:embed="rId2"/>
            <a:stretch>
              <a:fillRect/>
            </a:stretch>
          </a:blipFill>
        </p:spPr>
      </p:sp>
      <p:sp>
        <p:nvSpPr>
          <p:cNvPr id="4" name="Freeform 4"/>
          <p:cNvSpPr/>
          <p:nvPr/>
        </p:nvSpPr>
        <p:spPr>
          <a:xfrm rot="-4141070">
            <a:off x="-1198530" y="8656296"/>
            <a:ext cx="6091574" cy="5847911"/>
          </a:xfrm>
          <a:custGeom>
            <a:avLst/>
            <a:gdLst/>
            <a:ahLst/>
            <a:cxnLst/>
            <a:rect l="l" t="t" r="r" b="b"/>
            <a:pathLst>
              <a:path w="6091574" h="5847911">
                <a:moveTo>
                  <a:pt x="0" y="0"/>
                </a:moveTo>
                <a:lnTo>
                  <a:pt x="6091574" y="0"/>
                </a:lnTo>
                <a:lnTo>
                  <a:pt x="6091574" y="5847912"/>
                </a:lnTo>
                <a:lnTo>
                  <a:pt x="0" y="5847912"/>
                </a:lnTo>
                <a:lnTo>
                  <a:pt x="0" y="0"/>
                </a:lnTo>
                <a:close/>
              </a:path>
            </a:pathLst>
          </a:custGeom>
          <a:blipFill>
            <a:blip r:embed="rId3"/>
            <a:stretch>
              <a:fillRect/>
            </a:stretch>
          </a:blipFill>
        </p:spPr>
      </p:sp>
      <p:sp>
        <p:nvSpPr>
          <p:cNvPr id="5" name="Freeform 5"/>
          <p:cNvSpPr/>
          <p:nvPr/>
        </p:nvSpPr>
        <p:spPr>
          <a:xfrm rot="-2584111">
            <a:off x="15805030" y="-359876"/>
            <a:ext cx="5778170" cy="5547043"/>
          </a:xfrm>
          <a:custGeom>
            <a:avLst/>
            <a:gdLst/>
            <a:ahLst/>
            <a:cxnLst/>
            <a:rect l="l" t="t" r="r" b="b"/>
            <a:pathLst>
              <a:path w="5778170" h="5547043">
                <a:moveTo>
                  <a:pt x="0" y="0"/>
                </a:moveTo>
                <a:lnTo>
                  <a:pt x="5778169" y="0"/>
                </a:lnTo>
                <a:lnTo>
                  <a:pt x="5778169" y="5547042"/>
                </a:lnTo>
                <a:lnTo>
                  <a:pt x="0" y="5547042"/>
                </a:lnTo>
                <a:lnTo>
                  <a:pt x="0" y="0"/>
                </a:lnTo>
                <a:close/>
              </a:path>
            </a:pathLst>
          </a:custGeom>
          <a:blipFill>
            <a:blip r:embed="rId4"/>
            <a:stretch>
              <a:fillRect/>
            </a:stretch>
          </a:blipFill>
        </p:spPr>
      </p:sp>
      <p:grpSp>
        <p:nvGrpSpPr>
          <p:cNvPr id="6" name="Group 6"/>
          <p:cNvGrpSpPr/>
          <p:nvPr/>
        </p:nvGrpSpPr>
        <p:grpSpPr>
          <a:xfrm>
            <a:off x="6309614" y="4892840"/>
            <a:ext cx="5668772" cy="524361"/>
            <a:chOff x="0" y="0"/>
            <a:chExt cx="1493010" cy="138103"/>
          </a:xfrm>
        </p:grpSpPr>
        <p:sp>
          <p:nvSpPr>
            <p:cNvPr id="7" name="Freeform 7"/>
            <p:cNvSpPr/>
            <p:nvPr/>
          </p:nvSpPr>
          <p:spPr>
            <a:xfrm>
              <a:off x="0" y="0"/>
              <a:ext cx="1493010" cy="138103"/>
            </a:xfrm>
            <a:custGeom>
              <a:avLst/>
              <a:gdLst/>
              <a:ahLst/>
              <a:cxnLst/>
              <a:rect l="l" t="t" r="r" b="b"/>
              <a:pathLst>
                <a:path w="1493010" h="138103">
                  <a:moveTo>
                    <a:pt x="19120" y="0"/>
                  </a:moveTo>
                  <a:lnTo>
                    <a:pt x="1473890" y="0"/>
                  </a:lnTo>
                  <a:cubicBezTo>
                    <a:pt x="1478961" y="0"/>
                    <a:pt x="1483824" y="2014"/>
                    <a:pt x="1487410" y="5600"/>
                  </a:cubicBezTo>
                  <a:cubicBezTo>
                    <a:pt x="1490996" y="9186"/>
                    <a:pt x="1493010" y="14049"/>
                    <a:pt x="1493010" y="19120"/>
                  </a:cubicBezTo>
                  <a:lnTo>
                    <a:pt x="1493010" y="118983"/>
                  </a:lnTo>
                  <a:cubicBezTo>
                    <a:pt x="1493010" y="124054"/>
                    <a:pt x="1490996" y="128918"/>
                    <a:pt x="1487410" y="132503"/>
                  </a:cubicBezTo>
                  <a:cubicBezTo>
                    <a:pt x="1483824" y="136089"/>
                    <a:pt x="1478961" y="138103"/>
                    <a:pt x="1473890" y="138103"/>
                  </a:cubicBezTo>
                  <a:lnTo>
                    <a:pt x="19120" y="138103"/>
                  </a:lnTo>
                  <a:cubicBezTo>
                    <a:pt x="14049" y="138103"/>
                    <a:pt x="9186" y="136089"/>
                    <a:pt x="5600" y="132503"/>
                  </a:cubicBezTo>
                  <a:cubicBezTo>
                    <a:pt x="2014" y="128918"/>
                    <a:pt x="0" y="124054"/>
                    <a:pt x="0" y="118983"/>
                  </a:cubicBezTo>
                  <a:lnTo>
                    <a:pt x="0" y="19120"/>
                  </a:lnTo>
                  <a:cubicBezTo>
                    <a:pt x="0" y="14049"/>
                    <a:pt x="2014" y="9186"/>
                    <a:pt x="5600" y="5600"/>
                  </a:cubicBezTo>
                  <a:cubicBezTo>
                    <a:pt x="9186" y="2014"/>
                    <a:pt x="14049" y="0"/>
                    <a:pt x="19120" y="0"/>
                  </a:cubicBezTo>
                  <a:close/>
                </a:path>
              </a:pathLst>
            </a:custGeom>
            <a:solidFill>
              <a:srgbClr val="8A1C1F"/>
            </a:solidFill>
          </p:spPr>
        </p:sp>
        <p:sp>
          <p:nvSpPr>
            <p:cNvPr id="8" name="TextBox 8"/>
            <p:cNvSpPr txBox="1"/>
            <p:nvPr/>
          </p:nvSpPr>
          <p:spPr>
            <a:xfrm>
              <a:off x="0" y="-47625"/>
              <a:ext cx="1493010" cy="185728"/>
            </a:xfrm>
            <a:prstGeom prst="rect">
              <a:avLst/>
            </a:prstGeom>
          </p:spPr>
          <p:txBody>
            <a:bodyPr lIns="50800" tIns="50800" rIns="50800" bIns="50800" rtlCol="0" anchor="ctr"/>
            <a:lstStyle/>
            <a:p>
              <a:pPr algn="ctr">
                <a:lnSpc>
                  <a:spcPts val="2660"/>
                </a:lnSpc>
              </a:pPr>
            </a:p>
          </p:txBody>
        </p:sp>
      </p:grpSp>
      <p:sp>
        <p:nvSpPr>
          <p:cNvPr id="9" name="Freeform 9"/>
          <p:cNvSpPr/>
          <p:nvPr/>
        </p:nvSpPr>
        <p:spPr>
          <a:xfrm rot="-5641310">
            <a:off x="13614893" y="8806731"/>
            <a:ext cx="5778170" cy="5547043"/>
          </a:xfrm>
          <a:custGeom>
            <a:avLst/>
            <a:gdLst/>
            <a:ahLst/>
            <a:cxnLst/>
            <a:rect l="l" t="t" r="r" b="b"/>
            <a:pathLst>
              <a:path w="5778170" h="5547043">
                <a:moveTo>
                  <a:pt x="0" y="0"/>
                </a:moveTo>
                <a:lnTo>
                  <a:pt x="5778170" y="0"/>
                </a:lnTo>
                <a:lnTo>
                  <a:pt x="5778170" y="5547042"/>
                </a:lnTo>
                <a:lnTo>
                  <a:pt x="0" y="5547042"/>
                </a:lnTo>
                <a:lnTo>
                  <a:pt x="0" y="0"/>
                </a:lnTo>
                <a:close/>
              </a:path>
            </a:pathLst>
          </a:custGeom>
          <a:blipFill>
            <a:blip r:embed="rId5"/>
            <a:stretch>
              <a:fillRect/>
            </a:stretch>
          </a:blipFill>
        </p:spPr>
      </p:sp>
      <p:sp>
        <p:nvSpPr>
          <p:cNvPr id="10" name="Freeform 10"/>
          <p:cNvSpPr/>
          <p:nvPr/>
        </p:nvSpPr>
        <p:spPr>
          <a:xfrm rot="-4313727">
            <a:off x="-1669736" y="-3025472"/>
            <a:ext cx="5778170" cy="5547043"/>
          </a:xfrm>
          <a:custGeom>
            <a:avLst/>
            <a:gdLst/>
            <a:ahLst/>
            <a:cxnLst/>
            <a:rect l="l" t="t" r="r" b="b"/>
            <a:pathLst>
              <a:path w="5778170" h="5547043">
                <a:moveTo>
                  <a:pt x="0" y="0"/>
                </a:moveTo>
                <a:lnTo>
                  <a:pt x="5778170" y="0"/>
                </a:lnTo>
                <a:lnTo>
                  <a:pt x="5778170" y="5547043"/>
                </a:lnTo>
                <a:lnTo>
                  <a:pt x="0" y="5547043"/>
                </a:lnTo>
                <a:lnTo>
                  <a:pt x="0" y="0"/>
                </a:lnTo>
                <a:close/>
              </a:path>
            </a:pathLst>
          </a:custGeom>
          <a:blipFill>
            <a:blip r:embed="rId3"/>
            <a:stretch>
              <a:fillRect/>
            </a:stretch>
          </a:blipFill>
        </p:spPr>
      </p:sp>
      <p:sp>
        <p:nvSpPr>
          <p:cNvPr id="11" name="Freeform 11"/>
          <p:cNvSpPr/>
          <p:nvPr/>
        </p:nvSpPr>
        <p:spPr>
          <a:xfrm>
            <a:off x="8182237" y="1226404"/>
            <a:ext cx="1923526" cy="1900972"/>
          </a:xfrm>
          <a:custGeom>
            <a:avLst/>
            <a:gdLst/>
            <a:ahLst/>
            <a:cxnLst/>
            <a:rect l="l" t="t" r="r" b="b"/>
            <a:pathLst>
              <a:path w="1923526" h="1900972">
                <a:moveTo>
                  <a:pt x="0" y="0"/>
                </a:moveTo>
                <a:lnTo>
                  <a:pt x="1923526" y="0"/>
                </a:lnTo>
                <a:lnTo>
                  <a:pt x="1923526" y="1900972"/>
                </a:lnTo>
                <a:lnTo>
                  <a:pt x="0" y="1900972"/>
                </a:lnTo>
                <a:lnTo>
                  <a:pt x="0" y="0"/>
                </a:lnTo>
                <a:close/>
              </a:path>
            </a:pathLst>
          </a:custGeom>
          <a:blipFill>
            <a:blip r:embed="rId6"/>
            <a:stretch>
              <a:fillRect/>
            </a:stretch>
          </a:blipFill>
        </p:spPr>
      </p:sp>
      <p:sp>
        <p:nvSpPr>
          <p:cNvPr id="12" name="TextBox 12"/>
          <p:cNvSpPr txBox="1"/>
          <p:nvPr/>
        </p:nvSpPr>
        <p:spPr>
          <a:xfrm>
            <a:off x="6573524" y="4899203"/>
            <a:ext cx="5140952" cy="435610"/>
          </a:xfrm>
          <a:prstGeom prst="rect">
            <a:avLst/>
          </a:prstGeom>
        </p:spPr>
        <p:txBody>
          <a:bodyPr lIns="0" tIns="0" rIns="0" bIns="0" rtlCol="0" anchor="t">
            <a:spAutoFit/>
          </a:bodyPr>
          <a:lstStyle/>
          <a:p>
            <a:pPr algn="ctr">
              <a:lnSpc>
                <a:spcPts val="3400"/>
              </a:lnSpc>
            </a:pPr>
            <a:r>
              <a:rPr lang="en-US" sz="2250">
                <a:solidFill>
                  <a:srgbClr val="FFFFFF"/>
                </a:solidFill>
                <a:latin typeface="RoxboroughCF Light" panose="00000400000000000000"/>
              </a:rPr>
              <a:t>Application Design</a:t>
            </a:r>
            <a:endParaRPr lang="en-US" sz="2250">
              <a:solidFill>
                <a:srgbClr val="FFFFFF"/>
              </a:solidFill>
              <a:latin typeface="RoxboroughCF Light" panose="00000400000000000000"/>
            </a:endParaRPr>
          </a:p>
        </p:txBody>
      </p:sp>
      <p:sp>
        <p:nvSpPr>
          <p:cNvPr id="13" name="TextBox 13"/>
          <p:cNvSpPr txBox="1"/>
          <p:nvPr/>
        </p:nvSpPr>
        <p:spPr>
          <a:xfrm>
            <a:off x="4753344" y="3327401"/>
            <a:ext cx="8781311" cy="1356360"/>
          </a:xfrm>
          <a:prstGeom prst="rect">
            <a:avLst/>
          </a:prstGeom>
        </p:spPr>
        <p:txBody>
          <a:bodyPr lIns="0" tIns="0" rIns="0" bIns="0" rtlCol="0" anchor="t">
            <a:spAutoFit/>
          </a:bodyPr>
          <a:lstStyle/>
          <a:p>
            <a:pPr marL="0" lvl="0" indent="0" algn="ctr">
              <a:lnSpc>
                <a:spcPts val="10580"/>
              </a:lnSpc>
              <a:spcBef>
                <a:spcPct val="0"/>
              </a:spcBef>
            </a:pPr>
            <a:r>
              <a:rPr lang="en-US" sz="8600">
                <a:solidFill>
                  <a:srgbClr val="1E1E1E"/>
                </a:solidFill>
                <a:ea typeface="思源黑体 1 Bold" panose="020B0800000000000000" charset="-122"/>
              </a:rPr>
              <a:t>应用程序设计</a:t>
            </a:r>
            <a:endParaRPr lang="en-US" sz="8600">
              <a:solidFill>
                <a:srgbClr val="1E1E1E"/>
              </a:solidFill>
              <a:ea typeface="思源黑体 1 Bold" panose="020B0800000000000000" charset="-122"/>
            </a:endParaRPr>
          </a:p>
        </p:txBody>
      </p:sp>
      <p:sp>
        <p:nvSpPr>
          <p:cNvPr id="14" name="TextBox 14"/>
          <p:cNvSpPr txBox="1"/>
          <p:nvPr/>
        </p:nvSpPr>
        <p:spPr>
          <a:xfrm>
            <a:off x="5019380" y="5815763"/>
            <a:ext cx="8249240" cy="430530"/>
          </a:xfrm>
          <a:prstGeom prst="rect">
            <a:avLst/>
          </a:prstGeom>
        </p:spPr>
        <p:txBody>
          <a:bodyPr lIns="0" tIns="0" rIns="0" bIns="0" rtlCol="0" anchor="t">
            <a:spAutoFit/>
          </a:bodyPr>
          <a:lstStyle/>
          <a:p>
            <a:pPr algn="ctr">
              <a:lnSpc>
                <a:spcPts val="3360"/>
              </a:lnSpc>
            </a:pPr>
            <a:r>
              <a:rPr lang="zh-CN" altLang="en-US" sz="2000">
                <a:solidFill>
                  <a:srgbClr val="1E1E1E"/>
                </a:solidFill>
                <a:ea typeface="思源黑体 2" panose="020B0500000000000000" charset="-122"/>
              </a:rPr>
              <a:t>讲解应用的界面和功能设计</a:t>
            </a:r>
            <a:endParaRPr lang="zh-CN" altLang="en-US" sz="2000">
              <a:solidFill>
                <a:srgbClr val="1E1E1E"/>
              </a:solidFill>
              <a:ea typeface="思源黑体 2" panose="020B0500000000000000"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40372" y="1563003"/>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迷宫生成与显示</a:t>
            </a:r>
            <a:endParaRPr lang="en-US" sz="5300">
              <a:solidFill>
                <a:srgbClr val="100F0D"/>
              </a:solidFill>
              <a:ea typeface="思源黑体 1 Bold" panose="020B0800000000000000" charset="-122"/>
            </a:endParaRPr>
          </a:p>
        </p:txBody>
      </p:sp>
      <p:sp>
        <p:nvSpPr>
          <p:cNvPr id="3" name="Freeform 3"/>
          <p:cNvSpPr/>
          <p:nvPr/>
        </p:nvSpPr>
        <p:spPr>
          <a:xfrm rot="10686887">
            <a:off x="-220266" y="-414652"/>
            <a:ext cx="4484467" cy="3974359"/>
          </a:xfrm>
          <a:custGeom>
            <a:avLst/>
            <a:gdLst/>
            <a:ahLst/>
            <a:cxnLst/>
            <a:rect l="l" t="t" r="r" b="b"/>
            <a:pathLst>
              <a:path w="4484467" h="3974359">
                <a:moveTo>
                  <a:pt x="0" y="0"/>
                </a:moveTo>
                <a:lnTo>
                  <a:pt x="4484467" y="0"/>
                </a:lnTo>
                <a:lnTo>
                  <a:pt x="4484467" y="3974360"/>
                </a:lnTo>
                <a:lnTo>
                  <a:pt x="0" y="3974360"/>
                </a:lnTo>
                <a:lnTo>
                  <a:pt x="0" y="0"/>
                </a:lnTo>
                <a:close/>
              </a:path>
            </a:pathLst>
          </a:custGeom>
          <a:blipFill>
            <a:blip r:embed="rId1"/>
            <a:stretch>
              <a:fillRect/>
            </a:stretch>
          </a:blipFill>
        </p:spPr>
      </p:sp>
      <p:sp>
        <p:nvSpPr>
          <p:cNvPr id="4" name="Freeform 4"/>
          <p:cNvSpPr/>
          <p:nvPr/>
        </p:nvSpPr>
        <p:spPr>
          <a:xfrm rot="1604139">
            <a:off x="-2752152" y="-989863"/>
            <a:ext cx="4417723" cy="4241014"/>
          </a:xfrm>
          <a:custGeom>
            <a:avLst/>
            <a:gdLst/>
            <a:ahLst/>
            <a:cxnLst/>
            <a:rect l="l" t="t" r="r" b="b"/>
            <a:pathLst>
              <a:path w="4417723" h="4241014">
                <a:moveTo>
                  <a:pt x="0" y="0"/>
                </a:moveTo>
                <a:lnTo>
                  <a:pt x="4417722" y="0"/>
                </a:lnTo>
                <a:lnTo>
                  <a:pt x="4417722" y="4241014"/>
                </a:lnTo>
                <a:lnTo>
                  <a:pt x="0" y="4241014"/>
                </a:lnTo>
                <a:lnTo>
                  <a:pt x="0" y="0"/>
                </a:lnTo>
                <a:close/>
              </a:path>
            </a:pathLst>
          </a:custGeom>
          <a:blipFill>
            <a:blip r:embed="rId2"/>
            <a:stretch>
              <a:fillRect/>
            </a:stretch>
          </a:blipFill>
        </p:spPr>
      </p:sp>
      <p:sp>
        <p:nvSpPr>
          <p:cNvPr id="5" name="Freeform 5"/>
          <p:cNvSpPr/>
          <p:nvPr/>
        </p:nvSpPr>
        <p:spPr>
          <a:xfrm rot="65218">
            <a:off x="13921920" y="7133398"/>
            <a:ext cx="4439652" cy="3934641"/>
          </a:xfrm>
          <a:custGeom>
            <a:avLst/>
            <a:gdLst/>
            <a:ahLst/>
            <a:cxnLst/>
            <a:rect l="l" t="t" r="r" b="b"/>
            <a:pathLst>
              <a:path w="4439652" h="3934641">
                <a:moveTo>
                  <a:pt x="0" y="0"/>
                </a:moveTo>
                <a:lnTo>
                  <a:pt x="4439652" y="0"/>
                </a:lnTo>
                <a:lnTo>
                  <a:pt x="4439652" y="3934641"/>
                </a:lnTo>
                <a:lnTo>
                  <a:pt x="0" y="3934641"/>
                </a:lnTo>
                <a:lnTo>
                  <a:pt x="0" y="0"/>
                </a:lnTo>
                <a:close/>
              </a:path>
            </a:pathLst>
          </a:custGeom>
          <a:blipFill>
            <a:blip r:embed="rId3"/>
            <a:stretch>
              <a:fillRect/>
            </a:stretch>
          </a:blipFill>
        </p:spPr>
      </p:sp>
      <p:sp>
        <p:nvSpPr>
          <p:cNvPr id="6" name="Freeform 6"/>
          <p:cNvSpPr/>
          <p:nvPr/>
        </p:nvSpPr>
        <p:spPr>
          <a:xfrm rot="3698125">
            <a:off x="16047703" y="6890893"/>
            <a:ext cx="3880351" cy="3725137"/>
          </a:xfrm>
          <a:custGeom>
            <a:avLst/>
            <a:gdLst/>
            <a:ahLst/>
            <a:cxnLst/>
            <a:rect l="l" t="t" r="r" b="b"/>
            <a:pathLst>
              <a:path w="3880351" h="3725137">
                <a:moveTo>
                  <a:pt x="0" y="0"/>
                </a:moveTo>
                <a:lnTo>
                  <a:pt x="3880351" y="0"/>
                </a:lnTo>
                <a:lnTo>
                  <a:pt x="3880351" y="3725137"/>
                </a:lnTo>
                <a:lnTo>
                  <a:pt x="0" y="3725137"/>
                </a:lnTo>
                <a:lnTo>
                  <a:pt x="0" y="0"/>
                </a:lnTo>
                <a:close/>
              </a:path>
            </a:pathLst>
          </a:custGeom>
          <a:blipFill>
            <a:blip r:embed="rId4"/>
            <a:stretch>
              <a:fillRect/>
            </a:stretch>
          </a:blipFill>
        </p:spPr>
      </p:sp>
      <p:sp>
        <p:nvSpPr>
          <p:cNvPr id="7" name="TextBox 7"/>
          <p:cNvSpPr txBox="1"/>
          <p:nvPr>
            <p:custDataLst>
              <p:tags r:id="rId5"/>
            </p:custDataLst>
          </p:nvPr>
        </p:nvSpPr>
        <p:spPr>
          <a:xfrm>
            <a:off x="1516380" y="6430645"/>
            <a:ext cx="3679190" cy="2045335"/>
          </a:xfrm>
          <a:prstGeom prst="rect">
            <a:avLst/>
          </a:prstGeom>
        </p:spPr>
        <p:txBody>
          <a:bodyPr wrap="square" lIns="0" tIns="0" rIns="0" bIns="0" rtlCol="0" anchor="t">
            <a:spAutoFit/>
          </a:bodyPr>
          <a:lstStyle/>
          <a:p>
            <a:pPr algn="ctr">
              <a:lnSpc>
                <a:spcPts val="3190"/>
              </a:lnSpc>
            </a:pPr>
            <a:r>
              <a:rPr lang="en-US" sz="1900">
                <a:solidFill>
                  <a:srgbClr val="100F0D"/>
                </a:solidFill>
                <a:ea typeface="思源黑体 2" panose="020B0500000000000000" charset="-122"/>
              </a:rPr>
              <a:t>调用 GenerateBlock 方法，根据迷宫数据初始化每个方块的状态，并缓存入blockDictionary的字典中，降低后续调用开销，同时避免重复生成。</a:t>
            </a:r>
            <a:endParaRPr lang="en-US" sz="1900">
              <a:solidFill>
                <a:srgbClr val="100F0D"/>
              </a:solidFill>
              <a:ea typeface="思源黑体 2" panose="020B0500000000000000" charset="-122"/>
            </a:endParaRPr>
          </a:p>
        </p:txBody>
      </p:sp>
      <p:sp>
        <p:nvSpPr>
          <p:cNvPr id="8" name="TextBox 8"/>
          <p:cNvSpPr txBox="1"/>
          <p:nvPr>
            <p:custDataLst>
              <p:tags r:id="rId6"/>
            </p:custDataLst>
          </p:nvPr>
        </p:nvSpPr>
        <p:spPr>
          <a:xfrm>
            <a:off x="1862455" y="5438775"/>
            <a:ext cx="2987040" cy="560070"/>
          </a:xfrm>
          <a:prstGeom prst="rect">
            <a:avLst/>
          </a:prstGeom>
        </p:spPr>
        <p:txBody>
          <a:bodyPr wrap="square"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迷宫方块生成</a:t>
            </a:r>
            <a:endParaRPr lang="en-US" sz="2800">
              <a:solidFill>
                <a:srgbClr val="1E1E1E"/>
              </a:solidFill>
              <a:ea typeface="思源黑体 2 Bold" panose="020B0800000000000000" charset="-122"/>
            </a:endParaRPr>
          </a:p>
        </p:txBody>
      </p:sp>
      <p:sp>
        <p:nvSpPr>
          <p:cNvPr id="9" name="TextBox 9"/>
          <p:cNvSpPr txBox="1"/>
          <p:nvPr>
            <p:custDataLst>
              <p:tags r:id="rId7"/>
            </p:custDataLst>
          </p:nvPr>
        </p:nvSpPr>
        <p:spPr>
          <a:xfrm>
            <a:off x="5551100" y="6430715"/>
            <a:ext cx="3327049" cy="1226820"/>
          </a:xfrm>
          <a:prstGeom prst="rect">
            <a:avLst/>
          </a:prstGeom>
        </p:spPr>
        <p:txBody>
          <a:bodyPr lIns="0" tIns="0" rIns="0" bIns="0" rtlCol="0" anchor="t">
            <a:spAutoFit/>
          </a:bodyPr>
          <a:lstStyle/>
          <a:p>
            <a:pPr algn="ctr">
              <a:lnSpc>
                <a:spcPts val="3190"/>
              </a:lnSpc>
            </a:pPr>
            <a:r>
              <a:rPr lang="en-US" sz="1900">
                <a:solidFill>
                  <a:srgbClr val="100F0D"/>
                </a:solidFill>
                <a:ea typeface="思源黑体 2" panose="020B0500000000000000" charset="-122"/>
              </a:rPr>
              <a:t>获取当前迷宫的 MazeData 对象，并复制其网格数据到临时数组 tempGrid。</a:t>
            </a:r>
            <a:endParaRPr lang="en-US" sz="1900">
              <a:solidFill>
                <a:srgbClr val="100F0D"/>
              </a:solidFill>
              <a:ea typeface="思源黑体 2" panose="020B0500000000000000" charset="-122"/>
            </a:endParaRPr>
          </a:p>
        </p:txBody>
      </p:sp>
      <p:sp>
        <p:nvSpPr>
          <p:cNvPr id="10" name="TextBox 10"/>
          <p:cNvSpPr txBox="1"/>
          <p:nvPr>
            <p:custDataLst>
              <p:tags r:id="rId8"/>
            </p:custDataLst>
          </p:nvPr>
        </p:nvSpPr>
        <p:spPr>
          <a:xfrm>
            <a:off x="5768975" y="5438775"/>
            <a:ext cx="2891790" cy="560070"/>
          </a:xfrm>
          <a:prstGeom prst="rect">
            <a:avLst/>
          </a:prstGeom>
        </p:spPr>
        <p:txBody>
          <a:bodyPr wrap="square"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读取当前迷宫数据</a:t>
            </a:r>
            <a:endParaRPr lang="en-US" sz="2800">
              <a:solidFill>
                <a:srgbClr val="1E1E1E"/>
              </a:solidFill>
              <a:ea typeface="思源黑体 2 Bold" panose="020B0800000000000000" charset="-122"/>
            </a:endParaRPr>
          </a:p>
        </p:txBody>
      </p:sp>
      <p:sp>
        <p:nvSpPr>
          <p:cNvPr id="11" name="TextBox 11"/>
          <p:cNvSpPr txBox="1"/>
          <p:nvPr>
            <p:custDataLst>
              <p:tags r:id="rId9"/>
            </p:custDataLst>
          </p:nvPr>
        </p:nvSpPr>
        <p:spPr>
          <a:xfrm>
            <a:off x="9166860" y="6430645"/>
            <a:ext cx="3813810" cy="2045335"/>
          </a:xfrm>
          <a:prstGeom prst="rect">
            <a:avLst/>
          </a:prstGeom>
        </p:spPr>
        <p:txBody>
          <a:bodyPr wrap="square" lIns="0" tIns="0" rIns="0" bIns="0" rtlCol="0" anchor="t">
            <a:spAutoFit/>
          </a:bodyPr>
          <a:lstStyle/>
          <a:p>
            <a:pPr algn="ctr">
              <a:lnSpc>
                <a:spcPts val="3190"/>
              </a:lnSpc>
            </a:pPr>
            <a:r>
              <a:rPr lang="en-US" sz="1900">
                <a:solidFill>
                  <a:srgbClr val="100F0D"/>
                </a:solidFill>
                <a:ea typeface="思源黑体 2" panose="020B0500000000000000" charset="-122"/>
              </a:rPr>
              <a:t>遍历迷宫网格的每个坐标 (x, z)，根据 MazeData.GetCell(x, z) 的值决定是否激活对应的方块。并通过 blockDictionary 字典快速查找并设置方块的激活状态。</a:t>
            </a:r>
            <a:endParaRPr lang="en-US" sz="1900">
              <a:solidFill>
                <a:srgbClr val="100F0D"/>
              </a:solidFill>
              <a:ea typeface="思源黑体 2" panose="020B0500000000000000" charset="-122"/>
            </a:endParaRPr>
          </a:p>
        </p:txBody>
      </p:sp>
      <p:sp>
        <p:nvSpPr>
          <p:cNvPr id="12" name="TextBox 12"/>
          <p:cNvSpPr txBox="1"/>
          <p:nvPr>
            <p:custDataLst>
              <p:tags r:id="rId10"/>
            </p:custDataLst>
          </p:nvPr>
        </p:nvSpPr>
        <p:spPr>
          <a:xfrm>
            <a:off x="13460095" y="6430645"/>
            <a:ext cx="2943860" cy="1226820"/>
          </a:xfrm>
          <a:prstGeom prst="rect">
            <a:avLst/>
          </a:prstGeom>
        </p:spPr>
        <p:txBody>
          <a:bodyPr wrap="square" lIns="0" tIns="0" rIns="0" bIns="0" rtlCol="0" anchor="t">
            <a:spAutoFit/>
          </a:bodyPr>
          <a:lstStyle/>
          <a:p>
            <a:pPr algn="ctr">
              <a:lnSpc>
                <a:spcPts val="3190"/>
              </a:lnSpc>
            </a:pPr>
            <a:r>
              <a:rPr lang="en-US" sz="1900">
                <a:solidFill>
                  <a:srgbClr val="100F0D"/>
                </a:solidFill>
                <a:ea typeface="思源黑体 2" panose="020B0500000000000000" charset="-122"/>
              </a:rPr>
              <a:t>激活的方块显示为障碍物，非激活的方块隐藏，形成迷宫的可见结构。</a:t>
            </a:r>
            <a:endParaRPr lang="en-US" sz="1900">
              <a:solidFill>
                <a:srgbClr val="100F0D"/>
              </a:solidFill>
              <a:ea typeface="思源黑体 2" panose="020B0500000000000000" charset="-122"/>
            </a:endParaRPr>
          </a:p>
        </p:txBody>
      </p:sp>
      <p:sp>
        <p:nvSpPr>
          <p:cNvPr id="13" name="TextBox 13"/>
          <p:cNvSpPr txBox="1"/>
          <p:nvPr>
            <p:custDataLst>
              <p:tags r:id="rId11"/>
            </p:custDataLst>
          </p:nvPr>
        </p:nvSpPr>
        <p:spPr>
          <a:xfrm>
            <a:off x="13959640" y="5438975"/>
            <a:ext cx="1944973" cy="1120775"/>
          </a:xfrm>
          <a:prstGeom prst="rect">
            <a:avLst/>
          </a:prstGeom>
        </p:spPr>
        <p:txBody>
          <a:bodyPr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保存场景更新修改</a:t>
            </a:r>
            <a:endParaRPr lang="en-US" sz="2800">
              <a:solidFill>
                <a:srgbClr val="1E1E1E"/>
              </a:solidFill>
              <a:ea typeface="思源黑体 2 Bold" panose="020B0800000000000000" charset="-122"/>
            </a:endParaRPr>
          </a:p>
        </p:txBody>
      </p:sp>
      <p:grpSp>
        <p:nvGrpSpPr>
          <p:cNvPr id="14" name="Group 14"/>
          <p:cNvGrpSpPr/>
          <p:nvPr>
            <p:custDataLst>
              <p:tags r:id="rId12"/>
            </p:custDataLst>
          </p:nvPr>
        </p:nvGrpSpPr>
        <p:grpSpPr>
          <a:xfrm>
            <a:off x="2278991" y="3045294"/>
            <a:ext cx="13625622" cy="2974975"/>
            <a:chOff x="0" y="0"/>
            <a:chExt cx="18167496" cy="3966633"/>
          </a:xfrm>
        </p:grpSpPr>
        <p:grpSp>
          <p:nvGrpSpPr>
            <p:cNvPr id="15" name="Group 15"/>
            <p:cNvGrpSpPr/>
            <p:nvPr/>
          </p:nvGrpSpPr>
          <p:grpSpPr>
            <a:xfrm>
              <a:off x="0" y="31751"/>
              <a:ext cx="2732492" cy="2732492"/>
              <a:chOff x="0" y="0"/>
              <a:chExt cx="812800" cy="812800"/>
            </a:xfrm>
          </p:grpSpPr>
          <p:sp>
            <p:nvSpPr>
              <p:cNvPr id="16" name="Freeform 16"/>
              <p:cNvSpPr/>
              <p:nvPr>
                <p:custDataLst>
                  <p:tags r:id="rId13"/>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8A1C1F"/>
              </a:solidFill>
            </p:spPr>
          </p:sp>
          <p:sp>
            <p:nvSpPr>
              <p:cNvPr id="17" name="TextBox 17"/>
              <p:cNvSpPr txBox="1"/>
              <p:nvPr/>
            </p:nvSpPr>
            <p:spPr>
              <a:xfrm>
                <a:off x="139700" y="101600"/>
                <a:ext cx="533400" cy="571500"/>
              </a:xfrm>
              <a:prstGeom prst="rect">
                <a:avLst/>
              </a:prstGeom>
            </p:spPr>
            <p:txBody>
              <a:bodyPr lIns="50800" tIns="50800" rIns="50800" bIns="50800" rtlCol="0" anchor="ctr"/>
              <a:lstStyle/>
              <a:p>
                <a:pPr algn="ctr">
                  <a:lnSpc>
                    <a:spcPts val="2260"/>
                  </a:lnSpc>
                </a:pPr>
              </a:p>
            </p:txBody>
          </p:sp>
        </p:grpSp>
        <p:sp>
          <p:nvSpPr>
            <p:cNvPr id="18" name="TextBox 18"/>
            <p:cNvSpPr txBox="1"/>
            <p:nvPr>
              <p:custDataLst>
                <p:tags r:id="rId14"/>
              </p:custDataLst>
            </p:nvPr>
          </p:nvSpPr>
          <p:spPr>
            <a:xfrm>
              <a:off x="267079"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01</a:t>
              </a:r>
              <a:endParaRPr lang="en-US" sz="6000">
                <a:solidFill>
                  <a:srgbClr val="FFFFFF"/>
                </a:solidFill>
                <a:latin typeface="RoxboroughCF Bold" panose="00000800000000000000"/>
              </a:endParaRPr>
            </a:p>
          </p:txBody>
        </p:sp>
        <p:grpSp>
          <p:nvGrpSpPr>
            <p:cNvPr id="19" name="Group 19"/>
            <p:cNvGrpSpPr/>
            <p:nvPr/>
          </p:nvGrpSpPr>
          <p:grpSpPr>
            <a:xfrm>
              <a:off x="5342717" y="0"/>
              <a:ext cx="2732492" cy="2732492"/>
              <a:chOff x="0" y="0"/>
              <a:chExt cx="812800" cy="812800"/>
            </a:xfrm>
          </p:grpSpPr>
          <p:sp>
            <p:nvSpPr>
              <p:cNvPr id="20" name="Freeform 20"/>
              <p:cNvSpPr/>
              <p:nvPr>
                <p:custDataLst>
                  <p:tags r:id="rId15"/>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EBCCCB"/>
              </a:solidFill>
              <a:ln cap="sq">
                <a:noFill/>
                <a:prstDash val="solid"/>
                <a:miter/>
              </a:ln>
            </p:spPr>
          </p:sp>
          <p:sp>
            <p:nvSpPr>
              <p:cNvPr id="21" name="TextBox 21"/>
              <p:cNvSpPr txBox="1"/>
              <p:nvPr/>
            </p:nvSpPr>
            <p:spPr>
              <a:xfrm>
                <a:off x="139700" y="101600"/>
                <a:ext cx="533400" cy="571500"/>
              </a:xfrm>
              <a:prstGeom prst="rect">
                <a:avLst/>
              </a:prstGeom>
            </p:spPr>
            <p:txBody>
              <a:bodyPr lIns="50800" tIns="50800" rIns="50800" bIns="50800" rtlCol="0" anchor="ctr"/>
              <a:lstStyle/>
              <a:p>
                <a:pPr marL="0" lvl="0" indent="0" algn="ctr">
                  <a:lnSpc>
                    <a:spcPts val="2260"/>
                  </a:lnSpc>
                  <a:spcBef>
                    <a:spcPct val="0"/>
                  </a:spcBef>
                </a:pPr>
              </a:p>
            </p:txBody>
          </p:sp>
        </p:grpSp>
        <p:sp>
          <p:nvSpPr>
            <p:cNvPr id="22" name="TextBox 22"/>
            <p:cNvSpPr txBox="1"/>
            <p:nvPr>
              <p:custDataLst>
                <p:tags r:id="rId16"/>
              </p:custDataLst>
            </p:nvPr>
          </p:nvSpPr>
          <p:spPr>
            <a:xfrm>
              <a:off x="5412081"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02</a:t>
              </a:r>
              <a:endParaRPr lang="en-US" sz="6000">
                <a:solidFill>
                  <a:srgbClr val="FFFFFF"/>
                </a:solidFill>
                <a:latin typeface="RoxboroughCF Bold" panose="00000800000000000000"/>
              </a:endParaRPr>
            </a:p>
          </p:txBody>
        </p:sp>
        <p:grpSp>
          <p:nvGrpSpPr>
            <p:cNvPr id="23" name="Group 23"/>
            <p:cNvGrpSpPr/>
            <p:nvPr/>
          </p:nvGrpSpPr>
          <p:grpSpPr>
            <a:xfrm>
              <a:off x="10290003" y="31751"/>
              <a:ext cx="2732492" cy="2732492"/>
              <a:chOff x="0" y="0"/>
              <a:chExt cx="812800" cy="812800"/>
            </a:xfrm>
          </p:grpSpPr>
          <p:sp>
            <p:nvSpPr>
              <p:cNvPr id="24" name="Freeform 24"/>
              <p:cNvSpPr/>
              <p:nvPr>
                <p:custDataLst>
                  <p:tags r:id="rId17"/>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8A1C1F"/>
              </a:solidFill>
              <a:ln cap="sq">
                <a:noFill/>
                <a:prstDash val="solid"/>
                <a:miter/>
              </a:ln>
            </p:spPr>
          </p:sp>
          <p:sp>
            <p:nvSpPr>
              <p:cNvPr id="25" name="TextBox 25"/>
              <p:cNvSpPr txBox="1"/>
              <p:nvPr/>
            </p:nvSpPr>
            <p:spPr>
              <a:xfrm>
                <a:off x="139700" y="101600"/>
                <a:ext cx="533400" cy="571500"/>
              </a:xfrm>
              <a:prstGeom prst="rect">
                <a:avLst/>
              </a:prstGeom>
            </p:spPr>
            <p:txBody>
              <a:bodyPr lIns="50800" tIns="50800" rIns="50800" bIns="50800" rtlCol="0" anchor="ctr"/>
              <a:lstStyle/>
              <a:p>
                <a:pPr marL="0" lvl="0" indent="0" algn="ctr">
                  <a:lnSpc>
                    <a:spcPts val="2260"/>
                  </a:lnSpc>
                  <a:spcBef>
                    <a:spcPct val="0"/>
                  </a:spcBef>
                </a:pPr>
              </a:p>
            </p:txBody>
          </p:sp>
        </p:grpSp>
        <p:sp>
          <p:nvSpPr>
            <p:cNvPr id="26" name="TextBox 26"/>
            <p:cNvSpPr txBox="1"/>
            <p:nvPr>
              <p:custDataLst>
                <p:tags r:id="rId18"/>
              </p:custDataLst>
            </p:nvPr>
          </p:nvSpPr>
          <p:spPr>
            <a:xfrm>
              <a:off x="9668087" y="3219873"/>
              <a:ext cx="3977640" cy="746760"/>
            </a:xfrm>
            <a:prstGeom prst="rect">
              <a:avLst/>
            </a:prstGeom>
          </p:spPr>
          <p:txBody>
            <a:bodyPr wrap="square"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更新方块状态</a:t>
              </a:r>
              <a:endParaRPr lang="en-US" sz="2800">
                <a:solidFill>
                  <a:srgbClr val="1E1E1E"/>
                </a:solidFill>
                <a:ea typeface="思源黑体 2 Bold" panose="020B0800000000000000" charset="-122"/>
              </a:endParaRPr>
            </a:p>
          </p:txBody>
        </p:sp>
        <p:sp>
          <p:nvSpPr>
            <p:cNvPr id="27" name="TextBox 27"/>
            <p:cNvSpPr txBox="1"/>
            <p:nvPr>
              <p:custDataLst>
                <p:tags r:id="rId19"/>
              </p:custDataLst>
            </p:nvPr>
          </p:nvSpPr>
          <p:spPr>
            <a:xfrm>
              <a:off x="10557082"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03</a:t>
              </a:r>
              <a:endParaRPr lang="en-US" sz="6000">
                <a:solidFill>
                  <a:srgbClr val="FFFFFF"/>
                </a:solidFill>
                <a:latin typeface="RoxboroughCF Bold" panose="00000800000000000000"/>
              </a:endParaRPr>
            </a:p>
          </p:txBody>
        </p:sp>
        <p:grpSp>
          <p:nvGrpSpPr>
            <p:cNvPr id="28" name="Group 28"/>
            <p:cNvGrpSpPr/>
            <p:nvPr/>
          </p:nvGrpSpPr>
          <p:grpSpPr>
            <a:xfrm>
              <a:off x="15435004" y="31751"/>
              <a:ext cx="2732492" cy="2732492"/>
              <a:chOff x="0" y="0"/>
              <a:chExt cx="812800" cy="812800"/>
            </a:xfrm>
          </p:grpSpPr>
          <p:sp>
            <p:nvSpPr>
              <p:cNvPr id="29" name="Freeform 29"/>
              <p:cNvSpPr/>
              <p:nvPr>
                <p:custDataLst>
                  <p:tags r:id="rId20"/>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EBCCCB"/>
              </a:solidFill>
              <a:ln cap="sq">
                <a:noFill/>
                <a:prstDash val="solid"/>
                <a:miter/>
              </a:ln>
            </p:spPr>
          </p:sp>
          <p:sp>
            <p:nvSpPr>
              <p:cNvPr id="30" name="TextBox 30"/>
              <p:cNvSpPr txBox="1"/>
              <p:nvPr/>
            </p:nvSpPr>
            <p:spPr>
              <a:xfrm>
                <a:off x="139700" y="101600"/>
                <a:ext cx="533400" cy="571500"/>
              </a:xfrm>
              <a:prstGeom prst="rect">
                <a:avLst/>
              </a:prstGeom>
            </p:spPr>
            <p:txBody>
              <a:bodyPr lIns="50800" tIns="50800" rIns="50800" bIns="50800" rtlCol="0" anchor="ctr"/>
              <a:lstStyle/>
              <a:p>
                <a:pPr marL="0" lvl="0" indent="0" algn="ctr">
                  <a:lnSpc>
                    <a:spcPts val="2260"/>
                  </a:lnSpc>
                  <a:spcBef>
                    <a:spcPct val="0"/>
                  </a:spcBef>
                </a:pPr>
              </a:p>
            </p:txBody>
          </p:sp>
        </p:grpSp>
        <p:sp>
          <p:nvSpPr>
            <p:cNvPr id="31" name="TextBox 31"/>
            <p:cNvSpPr txBox="1"/>
            <p:nvPr>
              <p:custDataLst>
                <p:tags r:id="rId21"/>
              </p:custDataLst>
            </p:nvPr>
          </p:nvSpPr>
          <p:spPr>
            <a:xfrm>
              <a:off x="15702083"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04</a:t>
              </a:r>
              <a:endParaRPr lang="en-US" sz="6000">
                <a:solidFill>
                  <a:srgbClr val="FFFFFF"/>
                </a:solidFill>
                <a:latin typeface="RoxboroughCF Bold" panose="00000800000000000000"/>
              </a:endParaRPr>
            </a:p>
          </p:txBody>
        </p:sp>
        <p:sp>
          <p:nvSpPr>
            <p:cNvPr id="32" name="AutoShape 32"/>
            <p:cNvSpPr/>
            <p:nvPr>
              <p:custDataLst>
                <p:tags r:id="rId22"/>
              </p:custDataLst>
            </p:nvPr>
          </p:nvSpPr>
          <p:spPr>
            <a:xfrm flipV="1">
              <a:off x="2663128" y="1366246"/>
              <a:ext cx="2763757" cy="25400"/>
            </a:xfrm>
            <a:prstGeom prst="line">
              <a:avLst/>
            </a:prstGeom>
            <a:ln w="50800" cap="flat">
              <a:solidFill>
                <a:srgbClr val="8A1C1F"/>
              </a:solidFill>
              <a:prstDash val="solid"/>
              <a:headEnd type="oval" w="lg" len="lg"/>
              <a:tailEnd type="oval" w="lg" len="lg"/>
            </a:ln>
          </p:spPr>
        </p:sp>
        <p:sp>
          <p:nvSpPr>
            <p:cNvPr id="33" name="AutoShape 33"/>
            <p:cNvSpPr/>
            <p:nvPr>
              <p:custDataLst>
                <p:tags r:id="rId23"/>
              </p:custDataLst>
            </p:nvPr>
          </p:nvSpPr>
          <p:spPr>
            <a:xfrm flipV="1">
              <a:off x="7701870" y="1423396"/>
              <a:ext cx="2763757" cy="25400"/>
            </a:xfrm>
            <a:prstGeom prst="line">
              <a:avLst/>
            </a:prstGeom>
            <a:ln w="50800" cap="flat">
              <a:solidFill>
                <a:srgbClr val="8A1C1F"/>
              </a:solidFill>
              <a:prstDash val="solid"/>
              <a:headEnd type="oval" w="lg" len="lg"/>
              <a:tailEnd type="oval" w="lg" len="lg"/>
            </a:ln>
          </p:spPr>
        </p:sp>
        <p:sp>
          <p:nvSpPr>
            <p:cNvPr id="34" name="AutoShape 34"/>
            <p:cNvSpPr/>
            <p:nvPr>
              <p:custDataLst>
                <p:tags r:id="rId24"/>
              </p:custDataLst>
            </p:nvPr>
          </p:nvSpPr>
          <p:spPr>
            <a:xfrm flipV="1">
              <a:off x="12938093" y="1391645"/>
              <a:ext cx="2763757" cy="25400"/>
            </a:xfrm>
            <a:prstGeom prst="line">
              <a:avLst/>
            </a:prstGeom>
            <a:ln w="50800" cap="flat">
              <a:solidFill>
                <a:srgbClr val="8A1C1F"/>
              </a:solidFill>
              <a:prstDash val="solid"/>
              <a:headEnd type="oval" w="lg" len="lg"/>
              <a:tailEnd type="oval" w="lg" len="lg"/>
            </a:ln>
          </p:spPr>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940372" y="1563003"/>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迷宫编辑功能</a:t>
            </a:r>
            <a:endParaRPr lang="en-US" sz="5300">
              <a:solidFill>
                <a:srgbClr val="100F0D"/>
              </a:solidFill>
              <a:ea typeface="思源黑体 1 Bold" panose="020B0800000000000000" charset="-122"/>
            </a:endParaRPr>
          </a:p>
        </p:txBody>
      </p:sp>
      <p:sp>
        <p:nvSpPr>
          <p:cNvPr id="3" name="Freeform 3"/>
          <p:cNvSpPr/>
          <p:nvPr/>
        </p:nvSpPr>
        <p:spPr>
          <a:xfrm rot="10686887">
            <a:off x="-220266" y="-414652"/>
            <a:ext cx="4484467" cy="3974359"/>
          </a:xfrm>
          <a:custGeom>
            <a:avLst/>
            <a:gdLst/>
            <a:ahLst/>
            <a:cxnLst/>
            <a:rect l="l" t="t" r="r" b="b"/>
            <a:pathLst>
              <a:path w="4484467" h="3974359">
                <a:moveTo>
                  <a:pt x="0" y="0"/>
                </a:moveTo>
                <a:lnTo>
                  <a:pt x="4484467" y="0"/>
                </a:lnTo>
                <a:lnTo>
                  <a:pt x="4484467" y="3974360"/>
                </a:lnTo>
                <a:lnTo>
                  <a:pt x="0" y="3974360"/>
                </a:lnTo>
                <a:lnTo>
                  <a:pt x="0" y="0"/>
                </a:lnTo>
                <a:close/>
              </a:path>
            </a:pathLst>
          </a:custGeom>
          <a:blipFill>
            <a:blip r:embed="rId1"/>
            <a:stretch>
              <a:fillRect/>
            </a:stretch>
          </a:blipFill>
        </p:spPr>
      </p:sp>
      <p:sp>
        <p:nvSpPr>
          <p:cNvPr id="4" name="Freeform 4"/>
          <p:cNvSpPr/>
          <p:nvPr/>
        </p:nvSpPr>
        <p:spPr>
          <a:xfrm rot="1604139">
            <a:off x="-2752152" y="-989863"/>
            <a:ext cx="4417723" cy="4241014"/>
          </a:xfrm>
          <a:custGeom>
            <a:avLst/>
            <a:gdLst/>
            <a:ahLst/>
            <a:cxnLst/>
            <a:rect l="l" t="t" r="r" b="b"/>
            <a:pathLst>
              <a:path w="4417723" h="4241014">
                <a:moveTo>
                  <a:pt x="0" y="0"/>
                </a:moveTo>
                <a:lnTo>
                  <a:pt x="4417722" y="0"/>
                </a:lnTo>
                <a:lnTo>
                  <a:pt x="4417722" y="4241014"/>
                </a:lnTo>
                <a:lnTo>
                  <a:pt x="0" y="4241014"/>
                </a:lnTo>
                <a:lnTo>
                  <a:pt x="0" y="0"/>
                </a:lnTo>
                <a:close/>
              </a:path>
            </a:pathLst>
          </a:custGeom>
          <a:blipFill>
            <a:blip r:embed="rId2"/>
            <a:stretch>
              <a:fillRect/>
            </a:stretch>
          </a:blipFill>
        </p:spPr>
      </p:sp>
      <p:sp>
        <p:nvSpPr>
          <p:cNvPr id="5" name="Freeform 5"/>
          <p:cNvSpPr/>
          <p:nvPr/>
        </p:nvSpPr>
        <p:spPr>
          <a:xfrm rot="65218">
            <a:off x="13921920" y="7133398"/>
            <a:ext cx="4439652" cy="3934641"/>
          </a:xfrm>
          <a:custGeom>
            <a:avLst/>
            <a:gdLst/>
            <a:ahLst/>
            <a:cxnLst/>
            <a:rect l="l" t="t" r="r" b="b"/>
            <a:pathLst>
              <a:path w="4439652" h="3934641">
                <a:moveTo>
                  <a:pt x="0" y="0"/>
                </a:moveTo>
                <a:lnTo>
                  <a:pt x="4439652" y="0"/>
                </a:lnTo>
                <a:lnTo>
                  <a:pt x="4439652" y="3934641"/>
                </a:lnTo>
                <a:lnTo>
                  <a:pt x="0" y="3934641"/>
                </a:lnTo>
                <a:lnTo>
                  <a:pt x="0" y="0"/>
                </a:lnTo>
                <a:close/>
              </a:path>
            </a:pathLst>
          </a:custGeom>
          <a:blipFill>
            <a:blip r:embed="rId3"/>
            <a:stretch>
              <a:fillRect/>
            </a:stretch>
          </a:blipFill>
        </p:spPr>
      </p:sp>
      <p:sp>
        <p:nvSpPr>
          <p:cNvPr id="6" name="Freeform 6"/>
          <p:cNvSpPr/>
          <p:nvPr/>
        </p:nvSpPr>
        <p:spPr>
          <a:xfrm rot="3698125">
            <a:off x="16047703" y="6890893"/>
            <a:ext cx="3880351" cy="3725137"/>
          </a:xfrm>
          <a:custGeom>
            <a:avLst/>
            <a:gdLst/>
            <a:ahLst/>
            <a:cxnLst/>
            <a:rect l="l" t="t" r="r" b="b"/>
            <a:pathLst>
              <a:path w="3880351" h="3725137">
                <a:moveTo>
                  <a:pt x="0" y="0"/>
                </a:moveTo>
                <a:lnTo>
                  <a:pt x="3880351" y="0"/>
                </a:lnTo>
                <a:lnTo>
                  <a:pt x="3880351" y="3725137"/>
                </a:lnTo>
                <a:lnTo>
                  <a:pt x="0" y="3725137"/>
                </a:lnTo>
                <a:lnTo>
                  <a:pt x="0" y="0"/>
                </a:lnTo>
                <a:close/>
              </a:path>
            </a:pathLst>
          </a:custGeom>
          <a:blipFill>
            <a:blip r:embed="rId4"/>
            <a:stretch>
              <a:fillRect/>
            </a:stretch>
          </a:blipFill>
        </p:spPr>
      </p:sp>
      <p:sp>
        <p:nvSpPr>
          <p:cNvPr id="7" name="TextBox 7"/>
          <p:cNvSpPr txBox="1"/>
          <p:nvPr>
            <p:custDataLst>
              <p:tags r:id="rId5"/>
            </p:custDataLst>
          </p:nvPr>
        </p:nvSpPr>
        <p:spPr>
          <a:xfrm>
            <a:off x="1516380" y="6430645"/>
            <a:ext cx="3679190" cy="1226820"/>
          </a:xfrm>
          <a:prstGeom prst="rect">
            <a:avLst/>
          </a:prstGeom>
        </p:spPr>
        <p:txBody>
          <a:bodyPr wrap="square" lIns="0" tIns="0" rIns="0" bIns="0" rtlCol="0" anchor="t">
            <a:spAutoFit/>
          </a:bodyPr>
          <a:lstStyle/>
          <a:p>
            <a:pPr algn="ctr">
              <a:lnSpc>
                <a:spcPts val="3190"/>
              </a:lnSpc>
            </a:pPr>
            <a:r>
              <a:rPr lang="en-US" sz="1900">
                <a:solidFill>
                  <a:srgbClr val="100F0D"/>
                </a:solidFill>
                <a:ea typeface="思源黑体 2" panose="020B0500000000000000" charset="-122"/>
              </a:rPr>
              <a:t>在 Update 方法中监听鼠标左键点击事件。获取鼠标点击的世界坐标，并转换为网格坐标 (x, z)。</a:t>
            </a:r>
            <a:endParaRPr lang="en-US" sz="1900">
              <a:solidFill>
                <a:srgbClr val="100F0D"/>
              </a:solidFill>
              <a:ea typeface="思源黑体 2" panose="020B0500000000000000" charset="-122"/>
            </a:endParaRPr>
          </a:p>
        </p:txBody>
      </p:sp>
      <p:sp>
        <p:nvSpPr>
          <p:cNvPr id="8" name="TextBox 8"/>
          <p:cNvSpPr txBox="1"/>
          <p:nvPr>
            <p:custDataLst>
              <p:tags r:id="rId6"/>
            </p:custDataLst>
          </p:nvPr>
        </p:nvSpPr>
        <p:spPr>
          <a:xfrm>
            <a:off x="1862455" y="5438775"/>
            <a:ext cx="2987040" cy="560070"/>
          </a:xfrm>
          <a:prstGeom prst="rect">
            <a:avLst/>
          </a:prstGeom>
        </p:spPr>
        <p:txBody>
          <a:bodyPr wrap="square"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鼠标点击检测</a:t>
            </a:r>
            <a:endParaRPr lang="en-US" sz="2800">
              <a:solidFill>
                <a:srgbClr val="1E1E1E"/>
              </a:solidFill>
              <a:ea typeface="思源黑体 2 Bold" panose="020B0800000000000000" charset="-122"/>
            </a:endParaRPr>
          </a:p>
        </p:txBody>
      </p:sp>
      <p:sp>
        <p:nvSpPr>
          <p:cNvPr id="9" name="TextBox 9"/>
          <p:cNvSpPr txBox="1"/>
          <p:nvPr>
            <p:custDataLst>
              <p:tags r:id="rId7"/>
            </p:custDataLst>
          </p:nvPr>
        </p:nvSpPr>
        <p:spPr>
          <a:xfrm>
            <a:off x="5551100" y="6430715"/>
            <a:ext cx="3327049" cy="1226820"/>
          </a:xfrm>
          <a:prstGeom prst="rect">
            <a:avLst/>
          </a:prstGeom>
        </p:spPr>
        <p:txBody>
          <a:bodyPr lIns="0" tIns="0" rIns="0" bIns="0" rtlCol="0" anchor="t">
            <a:spAutoFit/>
          </a:bodyPr>
          <a:lstStyle/>
          <a:p>
            <a:pPr algn="ctr">
              <a:lnSpc>
                <a:spcPts val="3190"/>
              </a:lnSpc>
            </a:pPr>
            <a:r>
              <a:rPr lang="en-US" sz="1900">
                <a:solidFill>
                  <a:srgbClr val="100F0D"/>
                </a:solidFill>
                <a:ea typeface="思源黑体 2" panose="020B0500000000000000" charset="-122"/>
              </a:rPr>
              <a:t>检查坐标是否在迷宫范围内。</a:t>
            </a:r>
            <a:endParaRPr lang="en-US" sz="1900">
              <a:solidFill>
                <a:srgbClr val="100F0D"/>
              </a:solidFill>
              <a:ea typeface="思源黑体 2" panose="020B0500000000000000" charset="-122"/>
            </a:endParaRPr>
          </a:p>
          <a:p>
            <a:pPr algn="ctr">
              <a:lnSpc>
                <a:spcPts val="3190"/>
              </a:lnSpc>
            </a:pPr>
            <a:r>
              <a:rPr lang="en-US" sz="1900">
                <a:solidFill>
                  <a:srgbClr val="100F0D"/>
                </a:solidFill>
                <a:ea typeface="思源黑体 2" panose="020B0500000000000000" charset="-122"/>
              </a:rPr>
              <a:t>检查坐标是否为起点或终点，避免修改关键点。</a:t>
            </a:r>
            <a:endParaRPr lang="en-US" sz="1900">
              <a:solidFill>
                <a:srgbClr val="100F0D"/>
              </a:solidFill>
              <a:ea typeface="思源黑体 2" panose="020B0500000000000000" charset="-122"/>
            </a:endParaRPr>
          </a:p>
        </p:txBody>
      </p:sp>
      <p:sp>
        <p:nvSpPr>
          <p:cNvPr id="10" name="TextBox 10"/>
          <p:cNvSpPr txBox="1"/>
          <p:nvPr>
            <p:custDataLst>
              <p:tags r:id="rId8"/>
            </p:custDataLst>
          </p:nvPr>
        </p:nvSpPr>
        <p:spPr>
          <a:xfrm>
            <a:off x="5768975" y="5438775"/>
            <a:ext cx="2891790" cy="560070"/>
          </a:xfrm>
          <a:prstGeom prst="rect">
            <a:avLst/>
          </a:prstGeom>
        </p:spPr>
        <p:txBody>
          <a:bodyPr wrap="square"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边界与特殊点检查</a:t>
            </a:r>
            <a:endParaRPr lang="en-US" sz="2800">
              <a:solidFill>
                <a:srgbClr val="1E1E1E"/>
              </a:solidFill>
              <a:ea typeface="思源黑体 2 Bold" panose="020B0800000000000000" charset="-122"/>
            </a:endParaRPr>
          </a:p>
        </p:txBody>
      </p:sp>
      <p:sp>
        <p:nvSpPr>
          <p:cNvPr id="11" name="TextBox 11"/>
          <p:cNvSpPr txBox="1"/>
          <p:nvPr>
            <p:custDataLst>
              <p:tags r:id="rId9"/>
            </p:custDataLst>
          </p:nvPr>
        </p:nvSpPr>
        <p:spPr>
          <a:xfrm>
            <a:off x="9166860" y="6430645"/>
            <a:ext cx="3813810" cy="1636395"/>
          </a:xfrm>
          <a:prstGeom prst="rect">
            <a:avLst/>
          </a:prstGeom>
        </p:spPr>
        <p:txBody>
          <a:bodyPr wrap="square" lIns="0" tIns="0" rIns="0" bIns="0" rtlCol="0" anchor="t">
            <a:spAutoFit/>
          </a:bodyPr>
          <a:lstStyle/>
          <a:p>
            <a:pPr algn="ctr">
              <a:lnSpc>
                <a:spcPts val="3190"/>
              </a:lnSpc>
            </a:pPr>
            <a:r>
              <a:rPr lang="en-US" sz="1900">
                <a:solidFill>
                  <a:srgbClr val="100F0D"/>
                </a:solidFill>
                <a:ea typeface="思源黑体 2" panose="020B0500000000000000" charset="-122"/>
              </a:rPr>
              <a:t>调用 SetTempGridCell 方法，修改临时网格 tempGrid 中对应坐标的状态。</a:t>
            </a:r>
            <a:endParaRPr lang="en-US" sz="1900">
              <a:solidFill>
                <a:srgbClr val="100F0D"/>
              </a:solidFill>
              <a:ea typeface="思源黑体 2" panose="020B0500000000000000" charset="-122"/>
            </a:endParaRPr>
          </a:p>
          <a:p>
            <a:pPr algn="ctr">
              <a:lnSpc>
                <a:spcPts val="3190"/>
              </a:lnSpc>
            </a:pPr>
            <a:r>
              <a:rPr lang="en-US" sz="1900">
                <a:solidFill>
                  <a:srgbClr val="100F0D"/>
                </a:solidFill>
                <a:ea typeface="思源黑体 2" panose="020B0500000000000000" charset="-122"/>
              </a:rPr>
              <a:t>更新场景中方块的激活状态，实时反馈修改结果。</a:t>
            </a:r>
            <a:endParaRPr lang="en-US" sz="1900">
              <a:solidFill>
                <a:srgbClr val="100F0D"/>
              </a:solidFill>
              <a:ea typeface="思源黑体 2" panose="020B0500000000000000" charset="-122"/>
            </a:endParaRPr>
          </a:p>
        </p:txBody>
      </p:sp>
      <p:sp>
        <p:nvSpPr>
          <p:cNvPr id="12" name="TextBox 12"/>
          <p:cNvSpPr txBox="1"/>
          <p:nvPr>
            <p:custDataLst>
              <p:tags r:id="rId10"/>
            </p:custDataLst>
          </p:nvPr>
        </p:nvSpPr>
        <p:spPr>
          <a:xfrm>
            <a:off x="13062585" y="6430645"/>
            <a:ext cx="3738880" cy="1636395"/>
          </a:xfrm>
          <a:prstGeom prst="rect">
            <a:avLst/>
          </a:prstGeom>
        </p:spPr>
        <p:txBody>
          <a:bodyPr wrap="square" lIns="0" tIns="0" rIns="0" bIns="0" rtlCol="0" anchor="t">
            <a:spAutoFit/>
          </a:bodyPr>
          <a:lstStyle/>
          <a:p>
            <a:pPr algn="ctr">
              <a:lnSpc>
                <a:spcPts val="3190"/>
              </a:lnSpc>
            </a:pPr>
            <a:r>
              <a:rPr lang="en-US" sz="1900">
                <a:solidFill>
                  <a:srgbClr val="100F0D"/>
                </a:solidFill>
                <a:ea typeface="思源黑体 2" panose="020B0500000000000000" charset="-122"/>
              </a:rPr>
              <a:t>调用 SaveChanges 方法，将临时网格数据写回当前迷宫的 grid 属性。</a:t>
            </a:r>
            <a:endParaRPr lang="en-US" sz="1900">
              <a:solidFill>
                <a:srgbClr val="100F0D"/>
              </a:solidFill>
              <a:ea typeface="思源黑体 2" panose="020B0500000000000000" charset="-122"/>
            </a:endParaRPr>
          </a:p>
          <a:p>
            <a:pPr algn="ctr">
              <a:lnSpc>
                <a:spcPts val="3190"/>
              </a:lnSpc>
            </a:pPr>
            <a:r>
              <a:rPr lang="en-US" sz="1900">
                <a:solidFill>
                  <a:srgbClr val="100F0D"/>
                </a:solidFill>
                <a:ea typeface="思源黑体 2" panose="020B0500000000000000" charset="-122"/>
              </a:rPr>
              <a:t>检查迷宫是否连通，若存在通路则保存数据，否则回滚修改。</a:t>
            </a:r>
            <a:endParaRPr lang="en-US" sz="1900">
              <a:solidFill>
                <a:srgbClr val="100F0D"/>
              </a:solidFill>
              <a:ea typeface="思源黑体 2" panose="020B0500000000000000" charset="-122"/>
            </a:endParaRPr>
          </a:p>
        </p:txBody>
      </p:sp>
      <p:sp>
        <p:nvSpPr>
          <p:cNvPr id="13" name="TextBox 13"/>
          <p:cNvSpPr txBox="1"/>
          <p:nvPr>
            <p:custDataLst>
              <p:tags r:id="rId11"/>
            </p:custDataLst>
          </p:nvPr>
        </p:nvSpPr>
        <p:spPr>
          <a:xfrm>
            <a:off x="13959640" y="5438975"/>
            <a:ext cx="1944973" cy="560070"/>
          </a:xfrm>
          <a:prstGeom prst="rect">
            <a:avLst/>
          </a:prstGeom>
        </p:spPr>
        <p:txBody>
          <a:bodyPr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保存修改</a:t>
            </a:r>
            <a:endParaRPr lang="en-US" sz="2800">
              <a:solidFill>
                <a:srgbClr val="1E1E1E"/>
              </a:solidFill>
              <a:ea typeface="思源黑体 2 Bold" panose="020B0800000000000000" charset="-122"/>
            </a:endParaRPr>
          </a:p>
        </p:txBody>
      </p:sp>
      <p:grpSp>
        <p:nvGrpSpPr>
          <p:cNvPr id="14" name="Group 14"/>
          <p:cNvGrpSpPr/>
          <p:nvPr>
            <p:custDataLst>
              <p:tags r:id="rId12"/>
            </p:custDataLst>
          </p:nvPr>
        </p:nvGrpSpPr>
        <p:grpSpPr>
          <a:xfrm>
            <a:off x="2278991" y="3045294"/>
            <a:ext cx="13625622" cy="2974975"/>
            <a:chOff x="0" y="0"/>
            <a:chExt cx="18167496" cy="3966633"/>
          </a:xfrm>
        </p:grpSpPr>
        <p:grpSp>
          <p:nvGrpSpPr>
            <p:cNvPr id="15" name="Group 15"/>
            <p:cNvGrpSpPr/>
            <p:nvPr/>
          </p:nvGrpSpPr>
          <p:grpSpPr>
            <a:xfrm>
              <a:off x="0" y="31751"/>
              <a:ext cx="2732492" cy="2732492"/>
              <a:chOff x="0" y="0"/>
              <a:chExt cx="812800" cy="812800"/>
            </a:xfrm>
          </p:grpSpPr>
          <p:sp>
            <p:nvSpPr>
              <p:cNvPr id="16" name="Freeform 16"/>
              <p:cNvSpPr/>
              <p:nvPr>
                <p:custDataLst>
                  <p:tags r:id="rId13"/>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8A1C1F"/>
              </a:solidFill>
            </p:spPr>
          </p:sp>
          <p:sp>
            <p:nvSpPr>
              <p:cNvPr id="17" name="TextBox 17"/>
              <p:cNvSpPr txBox="1"/>
              <p:nvPr/>
            </p:nvSpPr>
            <p:spPr>
              <a:xfrm>
                <a:off x="139700" y="101600"/>
                <a:ext cx="533400" cy="571500"/>
              </a:xfrm>
              <a:prstGeom prst="rect">
                <a:avLst/>
              </a:prstGeom>
            </p:spPr>
            <p:txBody>
              <a:bodyPr lIns="50800" tIns="50800" rIns="50800" bIns="50800" rtlCol="0" anchor="ctr"/>
              <a:lstStyle/>
              <a:p>
                <a:pPr algn="ctr">
                  <a:lnSpc>
                    <a:spcPts val="2260"/>
                  </a:lnSpc>
                </a:pPr>
              </a:p>
            </p:txBody>
          </p:sp>
        </p:grpSp>
        <p:sp>
          <p:nvSpPr>
            <p:cNvPr id="18" name="TextBox 18"/>
            <p:cNvSpPr txBox="1"/>
            <p:nvPr>
              <p:custDataLst>
                <p:tags r:id="rId14"/>
              </p:custDataLst>
            </p:nvPr>
          </p:nvSpPr>
          <p:spPr>
            <a:xfrm>
              <a:off x="267079"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01</a:t>
              </a:r>
              <a:endParaRPr lang="en-US" sz="6000">
                <a:solidFill>
                  <a:srgbClr val="FFFFFF"/>
                </a:solidFill>
                <a:latin typeface="RoxboroughCF Bold" panose="00000800000000000000"/>
              </a:endParaRPr>
            </a:p>
          </p:txBody>
        </p:sp>
        <p:grpSp>
          <p:nvGrpSpPr>
            <p:cNvPr id="19" name="Group 19"/>
            <p:cNvGrpSpPr/>
            <p:nvPr/>
          </p:nvGrpSpPr>
          <p:grpSpPr>
            <a:xfrm>
              <a:off x="5342717" y="0"/>
              <a:ext cx="2732492" cy="2732492"/>
              <a:chOff x="0" y="0"/>
              <a:chExt cx="812800" cy="812800"/>
            </a:xfrm>
          </p:grpSpPr>
          <p:sp>
            <p:nvSpPr>
              <p:cNvPr id="20" name="Freeform 20"/>
              <p:cNvSpPr/>
              <p:nvPr>
                <p:custDataLst>
                  <p:tags r:id="rId15"/>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EBCCCB"/>
              </a:solidFill>
              <a:ln cap="sq">
                <a:noFill/>
                <a:prstDash val="solid"/>
                <a:miter/>
              </a:ln>
            </p:spPr>
          </p:sp>
          <p:sp>
            <p:nvSpPr>
              <p:cNvPr id="21" name="TextBox 21"/>
              <p:cNvSpPr txBox="1"/>
              <p:nvPr/>
            </p:nvSpPr>
            <p:spPr>
              <a:xfrm>
                <a:off x="139700" y="101600"/>
                <a:ext cx="533400" cy="571500"/>
              </a:xfrm>
              <a:prstGeom prst="rect">
                <a:avLst/>
              </a:prstGeom>
            </p:spPr>
            <p:txBody>
              <a:bodyPr lIns="50800" tIns="50800" rIns="50800" bIns="50800" rtlCol="0" anchor="ctr"/>
              <a:lstStyle/>
              <a:p>
                <a:pPr marL="0" lvl="0" indent="0" algn="ctr">
                  <a:lnSpc>
                    <a:spcPts val="2260"/>
                  </a:lnSpc>
                  <a:spcBef>
                    <a:spcPct val="0"/>
                  </a:spcBef>
                </a:pPr>
              </a:p>
            </p:txBody>
          </p:sp>
        </p:grpSp>
        <p:sp>
          <p:nvSpPr>
            <p:cNvPr id="22" name="TextBox 22"/>
            <p:cNvSpPr txBox="1"/>
            <p:nvPr>
              <p:custDataLst>
                <p:tags r:id="rId16"/>
              </p:custDataLst>
            </p:nvPr>
          </p:nvSpPr>
          <p:spPr>
            <a:xfrm>
              <a:off x="5412081"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02</a:t>
              </a:r>
              <a:endParaRPr lang="en-US" sz="6000">
                <a:solidFill>
                  <a:srgbClr val="FFFFFF"/>
                </a:solidFill>
                <a:latin typeface="RoxboroughCF Bold" panose="00000800000000000000"/>
              </a:endParaRPr>
            </a:p>
          </p:txBody>
        </p:sp>
        <p:grpSp>
          <p:nvGrpSpPr>
            <p:cNvPr id="23" name="Group 23"/>
            <p:cNvGrpSpPr/>
            <p:nvPr/>
          </p:nvGrpSpPr>
          <p:grpSpPr>
            <a:xfrm>
              <a:off x="10290003" y="31751"/>
              <a:ext cx="2732492" cy="2732492"/>
              <a:chOff x="0" y="0"/>
              <a:chExt cx="812800" cy="812800"/>
            </a:xfrm>
          </p:grpSpPr>
          <p:sp>
            <p:nvSpPr>
              <p:cNvPr id="24" name="Freeform 24"/>
              <p:cNvSpPr/>
              <p:nvPr>
                <p:custDataLst>
                  <p:tags r:id="rId17"/>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8A1C1F"/>
              </a:solidFill>
              <a:ln cap="sq">
                <a:noFill/>
                <a:prstDash val="solid"/>
                <a:miter/>
              </a:ln>
            </p:spPr>
          </p:sp>
          <p:sp>
            <p:nvSpPr>
              <p:cNvPr id="25" name="TextBox 25"/>
              <p:cNvSpPr txBox="1"/>
              <p:nvPr/>
            </p:nvSpPr>
            <p:spPr>
              <a:xfrm>
                <a:off x="139700" y="101600"/>
                <a:ext cx="533400" cy="571500"/>
              </a:xfrm>
              <a:prstGeom prst="rect">
                <a:avLst/>
              </a:prstGeom>
            </p:spPr>
            <p:txBody>
              <a:bodyPr lIns="50800" tIns="50800" rIns="50800" bIns="50800" rtlCol="0" anchor="ctr"/>
              <a:lstStyle/>
              <a:p>
                <a:pPr marL="0" lvl="0" indent="0" algn="ctr">
                  <a:lnSpc>
                    <a:spcPts val="2260"/>
                  </a:lnSpc>
                  <a:spcBef>
                    <a:spcPct val="0"/>
                  </a:spcBef>
                </a:pPr>
              </a:p>
            </p:txBody>
          </p:sp>
        </p:grpSp>
        <p:sp>
          <p:nvSpPr>
            <p:cNvPr id="26" name="TextBox 26"/>
            <p:cNvSpPr txBox="1"/>
            <p:nvPr>
              <p:custDataLst>
                <p:tags r:id="rId18"/>
              </p:custDataLst>
            </p:nvPr>
          </p:nvSpPr>
          <p:spPr>
            <a:xfrm>
              <a:off x="9668087" y="3219873"/>
              <a:ext cx="3977640" cy="746760"/>
            </a:xfrm>
            <a:prstGeom prst="rect">
              <a:avLst/>
            </a:prstGeom>
          </p:spPr>
          <p:txBody>
            <a:bodyPr wrap="square" lIns="0" tIns="0" rIns="0" bIns="0" rtlCol="0" anchor="t">
              <a:spAutoFit/>
            </a:bodyPr>
            <a:lstStyle/>
            <a:p>
              <a:pPr marL="0" lvl="0" indent="0" algn="ctr">
                <a:lnSpc>
                  <a:spcPts val="4370"/>
                </a:lnSpc>
                <a:spcBef>
                  <a:spcPct val="0"/>
                </a:spcBef>
              </a:pPr>
              <a:r>
                <a:rPr lang="en-US" sz="2800">
                  <a:solidFill>
                    <a:srgbClr val="1E1E1E"/>
                  </a:solidFill>
                  <a:ea typeface="思源黑体 2 Bold" panose="020B0800000000000000" charset="-122"/>
                </a:rPr>
                <a:t>切换方块状态</a:t>
              </a:r>
              <a:endParaRPr lang="en-US" sz="2800">
                <a:solidFill>
                  <a:srgbClr val="1E1E1E"/>
                </a:solidFill>
                <a:ea typeface="思源黑体 2 Bold" panose="020B0800000000000000" charset="-122"/>
              </a:endParaRPr>
            </a:p>
          </p:txBody>
        </p:sp>
        <p:sp>
          <p:nvSpPr>
            <p:cNvPr id="27" name="TextBox 27"/>
            <p:cNvSpPr txBox="1"/>
            <p:nvPr>
              <p:custDataLst>
                <p:tags r:id="rId19"/>
              </p:custDataLst>
            </p:nvPr>
          </p:nvSpPr>
          <p:spPr>
            <a:xfrm>
              <a:off x="10557082"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03</a:t>
              </a:r>
              <a:endParaRPr lang="en-US" sz="6000">
                <a:solidFill>
                  <a:srgbClr val="FFFFFF"/>
                </a:solidFill>
                <a:latin typeface="RoxboroughCF Bold" panose="00000800000000000000"/>
              </a:endParaRPr>
            </a:p>
          </p:txBody>
        </p:sp>
        <p:grpSp>
          <p:nvGrpSpPr>
            <p:cNvPr id="28" name="Group 28"/>
            <p:cNvGrpSpPr/>
            <p:nvPr/>
          </p:nvGrpSpPr>
          <p:grpSpPr>
            <a:xfrm>
              <a:off x="15435004" y="31751"/>
              <a:ext cx="2732492" cy="2732492"/>
              <a:chOff x="0" y="0"/>
              <a:chExt cx="812800" cy="812800"/>
            </a:xfrm>
          </p:grpSpPr>
          <p:sp>
            <p:nvSpPr>
              <p:cNvPr id="29" name="Freeform 29"/>
              <p:cNvSpPr/>
              <p:nvPr>
                <p:custDataLst>
                  <p:tags r:id="rId20"/>
                </p:custDataLst>
              </p:nvPr>
            </p:nvSpPr>
            <p:spPr>
              <a:xfrm>
                <a:off x="19135" y="19135"/>
                <a:ext cx="774529" cy="774529"/>
              </a:xfrm>
              <a:custGeom>
                <a:avLst/>
                <a:gdLst/>
                <a:ahLst/>
                <a:cxnLst/>
                <a:rect l="l" t="t" r="r" b="b"/>
                <a:pathLst>
                  <a:path w="774529" h="774529">
                    <a:moveTo>
                      <a:pt x="430005" y="23605"/>
                    </a:moveTo>
                    <a:lnTo>
                      <a:pt x="750925" y="344525"/>
                    </a:lnTo>
                    <a:cubicBezTo>
                      <a:pt x="774530" y="368130"/>
                      <a:pt x="774530" y="406400"/>
                      <a:pt x="750925" y="430005"/>
                    </a:cubicBezTo>
                    <a:lnTo>
                      <a:pt x="430005" y="750925"/>
                    </a:lnTo>
                    <a:cubicBezTo>
                      <a:pt x="406400" y="774530"/>
                      <a:pt x="368130" y="774530"/>
                      <a:pt x="344525" y="750925"/>
                    </a:cubicBezTo>
                    <a:lnTo>
                      <a:pt x="23605" y="430005"/>
                    </a:lnTo>
                    <a:cubicBezTo>
                      <a:pt x="0" y="406400"/>
                      <a:pt x="0" y="368130"/>
                      <a:pt x="23605" y="344525"/>
                    </a:cubicBezTo>
                    <a:lnTo>
                      <a:pt x="344525" y="23605"/>
                    </a:lnTo>
                    <a:cubicBezTo>
                      <a:pt x="368130" y="0"/>
                      <a:pt x="406400" y="0"/>
                      <a:pt x="430005" y="23605"/>
                    </a:cubicBezTo>
                    <a:close/>
                  </a:path>
                </a:pathLst>
              </a:custGeom>
              <a:solidFill>
                <a:srgbClr val="EBCCCB"/>
              </a:solidFill>
              <a:ln cap="sq">
                <a:noFill/>
                <a:prstDash val="solid"/>
                <a:miter/>
              </a:ln>
            </p:spPr>
          </p:sp>
          <p:sp>
            <p:nvSpPr>
              <p:cNvPr id="30" name="TextBox 30"/>
              <p:cNvSpPr txBox="1"/>
              <p:nvPr/>
            </p:nvSpPr>
            <p:spPr>
              <a:xfrm>
                <a:off x="139700" y="101600"/>
                <a:ext cx="533400" cy="571500"/>
              </a:xfrm>
              <a:prstGeom prst="rect">
                <a:avLst/>
              </a:prstGeom>
            </p:spPr>
            <p:txBody>
              <a:bodyPr lIns="50800" tIns="50800" rIns="50800" bIns="50800" rtlCol="0" anchor="ctr"/>
              <a:lstStyle/>
              <a:p>
                <a:pPr marL="0" lvl="0" indent="0" algn="ctr">
                  <a:lnSpc>
                    <a:spcPts val="2260"/>
                  </a:lnSpc>
                  <a:spcBef>
                    <a:spcPct val="0"/>
                  </a:spcBef>
                </a:pPr>
              </a:p>
            </p:txBody>
          </p:sp>
        </p:grpSp>
        <p:sp>
          <p:nvSpPr>
            <p:cNvPr id="31" name="TextBox 31"/>
            <p:cNvSpPr txBox="1"/>
            <p:nvPr>
              <p:custDataLst>
                <p:tags r:id="rId21"/>
              </p:custDataLst>
            </p:nvPr>
          </p:nvSpPr>
          <p:spPr>
            <a:xfrm>
              <a:off x="15702083" y="712197"/>
              <a:ext cx="2198333" cy="1238250"/>
            </a:xfrm>
            <a:prstGeom prst="rect">
              <a:avLst/>
            </a:prstGeom>
          </p:spPr>
          <p:txBody>
            <a:bodyPr lIns="0" tIns="0" rIns="0" bIns="0" rtlCol="0" anchor="t">
              <a:spAutoFit/>
            </a:bodyPr>
            <a:lstStyle/>
            <a:p>
              <a:pPr algn="ctr">
                <a:lnSpc>
                  <a:spcPts val="7200"/>
                </a:lnSpc>
              </a:pPr>
              <a:r>
                <a:rPr lang="en-US" sz="6000">
                  <a:solidFill>
                    <a:srgbClr val="FFFFFF"/>
                  </a:solidFill>
                  <a:latin typeface="RoxboroughCF Bold" panose="00000800000000000000"/>
                </a:rPr>
                <a:t>04</a:t>
              </a:r>
              <a:endParaRPr lang="en-US" sz="6000">
                <a:solidFill>
                  <a:srgbClr val="FFFFFF"/>
                </a:solidFill>
                <a:latin typeface="RoxboroughCF Bold" panose="00000800000000000000"/>
              </a:endParaRPr>
            </a:p>
          </p:txBody>
        </p:sp>
        <p:sp>
          <p:nvSpPr>
            <p:cNvPr id="32" name="AutoShape 32"/>
            <p:cNvSpPr/>
            <p:nvPr>
              <p:custDataLst>
                <p:tags r:id="rId22"/>
              </p:custDataLst>
            </p:nvPr>
          </p:nvSpPr>
          <p:spPr>
            <a:xfrm flipV="1">
              <a:off x="2663128" y="1366246"/>
              <a:ext cx="2763757" cy="25400"/>
            </a:xfrm>
            <a:prstGeom prst="line">
              <a:avLst/>
            </a:prstGeom>
            <a:ln w="50800" cap="flat">
              <a:solidFill>
                <a:srgbClr val="8A1C1F"/>
              </a:solidFill>
              <a:prstDash val="solid"/>
              <a:headEnd type="oval" w="lg" len="lg"/>
              <a:tailEnd type="oval" w="lg" len="lg"/>
            </a:ln>
          </p:spPr>
        </p:sp>
        <p:sp>
          <p:nvSpPr>
            <p:cNvPr id="33" name="AutoShape 33"/>
            <p:cNvSpPr/>
            <p:nvPr>
              <p:custDataLst>
                <p:tags r:id="rId23"/>
              </p:custDataLst>
            </p:nvPr>
          </p:nvSpPr>
          <p:spPr>
            <a:xfrm flipV="1">
              <a:off x="7701870" y="1423396"/>
              <a:ext cx="2763757" cy="25400"/>
            </a:xfrm>
            <a:prstGeom prst="line">
              <a:avLst/>
            </a:prstGeom>
            <a:ln w="50800" cap="flat">
              <a:solidFill>
                <a:srgbClr val="8A1C1F"/>
              </a:solidFill>
              <a:prstDash val="solid"/>
              <a:headEnd type="oval" w="lg" len="lg"/>
              <a:tailEnd type="oval" w="lg" len="lg"/>
            </a:ln>
          </p:spPr>
        </p:sp>
        <p:sp>
          <p:nvSpPr>
            <p:cNvPr id="34" name="AutoShape 34"/>
            <p:cNvSpPr/>
            <p:nvPr>
              <p:custDataLst>
                <p:tags r:id="rId24"/>
              </p:custDataLst>
            </p:nvPr>
          </p:nvSpPr>
          <p:spPr>
            <a:xfrm flipV="1">
              <a:off x="12938093" y="1391645"/>
              <a:ext cx="2763757" cy="25400"/>
            </a:xfrm>
            <a:prstGeom prst="line">
              <a:avLst/>
            </a:prstGeom>
            <a:ln w="50800" cap="flat">
              <a:solidFill>
                <a:srgbClr val="8A1C1F"/>
              </a:solidFill>
              <a:prstDash val="solid"/>
              <a:headEnd type="oval" w="lg" len="lg"/>
              <a:tailEnd type="oval" w="lg" len="lg"/>
            </a:ln>
          </p:spPr>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46023" y="4668043"/>
            <a:ext cx="10611650" cy="7506760"/>
          </a:xfrm>
          <a:custGeom>
            <a:avLst/>
            <a:gdLst/>
            <a:ahLst/>
            <a:cxnLst/>
            <a:rect l="l" t="t" r="r" b="b"/>
            <a:pathLst>
              <a:path w="10611650" h="7506760">
                <a:moveTo>
                  <a:pt x="0" y="0"/>
                </a:moveTo>
                <a:lnTo>
                  <a:pt x="10611649" y="0"/>
                </a:lnTo>
                <a:lnTo>
                  <a:pt x="10611649" y="7506759"/>
                </a:lnTo>
                <a:lnTo>
                  <a:pt x="0" y="7506759"/>
                </a:lnTo>
                <a:lnTo>
                  <a:pt x="0" y="0"/>
                </a:lnTo>
                <a:close/>
              </a:path>
            </a:pathLst>
          </a:custGeom>
          <a:blipFill>
            <a:blip r:embed="rId1">
              <a:alphaModFix amt="28000"/>
            </a:blip>
            <a:stretch>
              <a:fillRect/>
            </a:stretch>
          </a:blipFill>
        </p:spPr>
      </p:sp>
      <p:sp>
        <p:nvSpPr>
          <p:cNvPr id="3" name="Freeform 3"/>
          <p:cNvSpPr/>
          <p:nvPr/>
        </p:nvSpPr>
        <p:spPr>
          <a:xfrm rot="10686887">
            <a:off x="-223208" y="-411220"/>
            <a:ext cx="4278869" cy="3792147"/>
          </a:xfrm>
          <a:custGeom>
            <a:avLst/>
            <a:gdLst/>
            <a:ahLst/>
            <a:cxnLst/>
            <a:rect l="l" t="t" r="r" b="b"/>
            <a:pathLst>
              <a:path w="4278869" h="3792147">
                <a:moveTo>
                  <a:pt x="0" y="0"/>
                </a:moveTo>
                <a:lnTo>
                  <a:pt x="4278869" y="0"/>
                </a:lnTo>
                <a:lnTo>
                  <a:pt x="4278869" y="3792147"/>
                </a:lnTo>
                <a:lnTo>
                  <a:pt x="0" y="3792147"/>
                </a:lnTo>
                <a:lnTo>
                  <a:pt x="0" y="0"/>
                </a:lnTo>
                <a:close/>
              </a:path>
            </a:pathLst>
          </a:custGeom>
          <a:blipFill>
            <a:blip r:embed="rId2"/>
            <a:stretch>
              <a:fillRect/>
            </a:stretch>
          </a:blipFill>
        </p:spPr>
      </p:sp>
      <p:sp>
        <p:nvSpPr>
          <p:cNvPr id="4" name="Freeform 4"/>
          <p:cNvSpPr/>
          <p:nvPr/>
        </p:nvSpPr>
        <p:spPr>
          <a:xfrm rot="5233484">
            <a:off x="-2596996" y="-69895"/>
            <a:ext cx="4352804" cy="4178691"/>
          </a:xfrm>
          <a:custGeom>
            <a:avLst/>
            <a:gdLst/>
            <a:ahLst/>
            <a:cxnLst/>
            <a:rect l="l" t="t" r="r" b="b"/>
            <a:pathLst>
              <a:path w="4352804" h="4178691">
                <a:moveTo>
                  <a:pt x="0" y="0"/>
                </a:moveTo>
                <a:lnTo>
                  <a:pt x="4352804" y="0"/>
                </a:lnTo>
                <a:lnTo>
                  <a:pt x="4352804" y="4178691"/>
                </a:lnTo>
                <a:lnTo>
                  <a:pt x="0" y="4178691"/>
                </a:lnTo>
                <a:lnTo>
                  <a:pt x="0" y="0"/>
                </a:lnTo>
                <a:close/>
              </a:path>
            </a:pathLst>
          </a:custGeom>
          <a:blipFill>
            <a:blip r:embed="rId3"/>
            <a:stretch>
              <a:fillRect/>
            </a:stretch>
          </a:blipFill>
        </p:spPr>
      </p:sp>
      <p:sp>
        <p:nvSpPr>
          <p:cNvPr id="5" name="Freeform 5"/>
          <p:cNvSpPr/>
          <p:nvPr/>
        </p:nvSpPr>
        <p:spPr>
          <a:xfrm rot="65218">
            <a:off x="13330919" y="6824534"/>
            <a:ext cx="5067796" cy="4491334"/>
          </a:xfrm>
          <a:custGeom>
            <a:avLst/>
            <a:gdLst/>
            <a:ahLst/>
            <a:cxnLst/>
            <a:rect l="l" t="t" r="r" b="b"/>
            <a:pathLst>
              <a:path w="5067796" h="4491334">
                <a:moveTo>
                  <a:pt x="0" y="0"/>
                </a:moveTo>
                <a:lnTo>
                  <a:pt x="5067796" y="0"/>
                </a:lnTo>
                <a:lnTo>
                  <a:pt x="5067796" y="4491335"/>
                </a:lnTo>
                <a:lnTo>
                  <a:pt x="0" y="4491335"/>
                </a:lnTo>
                <a:lnTo>
                  <a:pt x="0" y="0"/>
                </a:lnTo>
                <a:close/>
              </a:path>
            </a:pathLst>
          </a:custGeom>
          <a:blipFill>
            <a:blip r:embed="rId4"/>
            <a:stretch>
              <a:fillRect/>
            </a:stretch>
          </a:blipFill>
        </p:spPr>
      </p:sp>
      <p:sp>
        <p:nvSpPr>
          <p:cNvPr id="6" name="Freeform 6"/>
          <p:cNvSpPr/>
          <p:nvPr/>
        </p:nvSpPr>
        <p:spPr>
          <a:xfrm rot="3984240">
            <a:off x="16360292" y="7379650"/>
            <a:ext cx="3538852" cy="3397298"/>
          </a:xfrm>
          <a:custGeom>
            <a:avLst/>
            <a:gdLst/>
            <a:ahLst/>
            <a:cxnLst/>
            <a:rect l="l" t="t" r="r" b="b"/>
            <a:pathLst>
              <a:path w="3538852" h="3397298">
                <a:moveTo>
                  <a:pt x="0" y="0"/>
                </a:moveTo>
                <a:lnTo>
                  <a:pt x="3538852" y="0"/>
                </a:lnTo>
                <a:lnTo>
                  <a:pt x="3538852" y="3397298"/>
                </a:lnTo>
                <a:lnTo>
                  <a:pt x="0" y="3397298"/>
                </a:lnTo>
                <a:lnTo>
                  <a:pt x="0" y="0"/>
                </a:lnTo>
                <a:close/>
              </a:path>
            </a:pathLst>
          </a:custGeom>
          <a:blipFill>
            <a:blip r:embed="rId5"/>
            <a:stretch>
              <a:fillRect/>
            </a:stretch>
          </a:blipFill>
        </p:spPr>
      </p:sp>
      <p:grpSp>
        <p:nvGrpSpPr>
          <p:cNvPr id="7" name="Group 7"/>
          <p:cNvGrpSpPr/>
          <p:nvPr>
            <p:custDataLst>
              <p:tags r:id="rId6"/>
            </p:custDataLst>
          </p:nvPr>
        </p:nvGrpSpPr>
        <p:grpSpPr>
          <a:xfrm>
            <a:off x="2390804" y="3309519"/>
            <a:ext cx="3213613" cy="3213613"/>
            <a:chOff x="0" y="0"/>
            <a:chExt cx="812800" cy="812800"/>
          </a:xfrm>
        </p:grpSpPr>
        <p:sp>
          <p:nvSpPr>
            <p:cNvPr id="8" name="Freeform 8"/>
            <p:cNvSpPr/>
            <p:nvPr>
              <p:custDataLst>
                <p:tags r:id="rId7"/>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alpha val="50980"/>
              </a:srgbClr>
            </a:solidFill>
            <a:ln cap="sq">
              <a:noFill/>
              <a:prstDash val="solid"/>
              <a:miter/>
            </a:ln>
          </p:spPr>
        </p:sp>
        <p:sp>
          <p:nvSpPr>
            <p:cNvPr id="9" name="TextBox 9"/>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10" name="Group 10"/>
          <p:cNvGrpSpPr/>
          <p:nvPr>
            <p:custDataLst>
              <p:tags r:id="rId8"/>
            </p:custDataLst>
          </p:nvPr>
        </p:nvGrpSpPr>
        <p:grpSpPr>
          <a:xfrm>
            <a:off x="2787311" y="3690472"/>
            <a:ext cx="2420599" cy="2420599"/>
            <a:chOff x="0" y="0"/>
            <a:chExt cx="812800" cy="812800"/>
          </a:xfrm>
        </p:grpSpPr>
        <p:sp>
          <p:nvSpPr>
            <p:cNvPr id="11" name="Freeform 11"/>
            <p:cNvSpPr/>
            <p:nvPr>
              <p:custDataLst>
                <p:tags r:id="rId9"/>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alpha val="60000"/>
              </a:srgbClr>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3" name="Group 13"/>
          <p:cNvGrpSpPr/>
          <p:nvPr>
            <p:custDataLst>
              <p:tags r:id="rId10"/>
            </p:custDataLst>
          </p:nvPr>
        </p:nvGrpSpPr>
        <p:grpSpPr>
          <a:xfrm>
            <a:off x="2959068" y="3862230"/>
            <a:ext cx="2077084" cy="2077084"/>
            <a:chOff x="0" y="0"/>
            <a:chExt cx="812800" cy="812800"/>
          </a:xfrm>
        </p:grpSpPr>
        <p:sp>
          <p:nvSpPr>
            <p:cNvPr id="14" name="Freeform 14"/>
            <p:cNvSpPr/>
            <p:nvPr>
              <p:custDataLst>
                <p:tags r:id="rId11"/>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solidFill>
          </p:spPr>
        </p:sp>
        <p:sp>
          <p:nvSpPr>
            <p:cNvPr id="15" name="TextBox 15"/>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6" name="Group 16"/>
          <p:cNvGrpSpPr/>
          <p:nvPr>
            <p:custDataLst>
              <p:tags r:id="rId12"/>
            </p:custDataLst>
          </p:nvPr>
        </p:nvGrpSpPr>
        <p:grpSpPr>
          <a:xfrm>
            <a:off x="7537193" y="5018024"/>
            <a:ext cx="3213613" cy="3213613"/>
            <a:chOff x="0" y="0"/>
            <a:chExt cx="812800" cy="812800"/>
          </a:xfrm>
        </p:grpSpPr>
        <p:sp>
          <p:nvSpPr>
            <p:cNvPr id="17" name="Freeform 17"/>
            <p:cNvSpPr/>
            <p:nvPr>
              <p:custDataLst>
                <p:tags r:id="rId13"/>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CCCB">
                <a:alpha val="50980"/>
              </a:srgbClr>
            </a:solidFill>
          </p:spPr>
        </p:sp>
        <p:sp>
          <p:nvSpPr>
            <p:cNvPr id="18" name="TextBox 18"/>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19" name="Group 19"/>
          <p:cNvGrpSpPr/>
          <p:nvPr>
            <p:custDataLst>
              <p:tags r:id="rId14"/>
            </p:custDataLst>
          </p:nvPr>
        </p:nvGrpSpPr>
        <p:grpSpPr>
          <a:xfrm>
            <a:off x="7933701" y="5398977"/>
            <a:ext cx="2420599" cy="2420599"/>
            <a:chOff x="0" y="0"/>
            <a:chExt cx="812800" cy="812800"/>
          </a:xfrm>
        </p:grpSpPr>
        <p:sp>
          <p:nvSpPr>
            <p:cNvPr id="20" name="Freeform 20"/>
            <p:cNvSpPr/>
            <p:nvPr>
              <p:custDataLst>
                <p:tags r:id="rId15"/>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CCCB">
                <a:alpha val="60000"/>
              </a:srgbClr>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2" name="Group 22"/>
          <p:cNvGrpSpPr/>
          <p:nvPr>
            <p:custDataLst>
              <p:tags r:id="rId16"/>
            </p:custDataLst>
          </p:nvPr>
        </p:nvGrpSpPr>
        <p:grpSpPr>
          <a:xfrm>
            <a:off x="8105458" y="5570735"/>
            <a:ext cx="2077084" cy="2077084"/>
            <a:chOff x="0" y="0"/>
            <a:chExt cx="812800" cy="812800"/>
          </a:xfrm>
        </p:grpSpPr>
        <p:sp>
          <p:nvSpPr>
            <p:cNvPr id="23" name="Freeform 23"/>
            <p:cNvSpPr/>
            <p:nvPr>
              <p:custDataLst>
                <p:tags r:id="rId17"/>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BCCCB"/>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2660"/>
                </a:lnSpc>
              </a:pPr>
            </a:p>
          </p:txBody>
        </p:sp>
      </p:grpSp>
      <p:grpSp>
        <p:nvGrpSpPr>
          <p:cNvPr id="25" name="Group 25"/>
          <p:cNvGrpSpPr/>
          <p:nvPr>
            <p:custDataLst>
              <p:tags r:id="rId18"/>
            </p:custDataLst>
          </p:nvPr>
        </p:nvGrpSpPr>
        <p:grpSpPr>
          <a:xfrm>
            <a:off x="12683583" y="3309519"/>
            <a:ext cx="3213613" cy="3213613"/>
            <a:chOff x="0" y="0"/>
            <a:chExt cx="812800" cy="812800"/>
          </a:xfrm>
        </p:grpSpPr>
        <p:sp>
          <p:nvSpPr>
            <p:cNvPr id="26" name="Freeform 26"/>
            <p:cNvSpPr/>
            <p:nvPr>
              <p:custDataLst>
                <p:tags r:id="rId19"/>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alpha val="50980"/>
              </a:srgbClr>
            </a:solidFill>
            <a:ln cap="sq">
              <a:noFill/>
              <a:prstDash val="solid"/>
              <a:miter/>
            </a:ln>
          </p:spPr>
        </p:sp>
        <p:sp>
          <p:nvSpPr>
            <p:cNvPr id="27" name="TextBox 27"/>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28" name="Group 28"/>
          <p:cNvGrpSpPr/>
          <p:nvPr>
            <p:custDataLst>
              <p:tags r:id="rId20"/>
            </p:custDataLst>
          </p:nvPr>
        </p:nvGrpSpPr>
        <p:grpSpPr>
          <a:xfrm>
            <a:off x="13080090" y="3690472"/>
            <a:ext cx="2420599" cy="2420599"/>
            <a:chOff x="0" y="0"/>
            <a:chExt cx="812800" cy="812800"/>
          </a:xfrm>
        </p:grpSpPr>
        <p:sp>
          <p:nvSpPr>
            <p:cNvPr id="29" name="Freeform 29"/>
            <p:cNvSpPr/>
            <p:nvPr>
              <p:custDataLst>
                <p:tags r:id="rId21"/>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alpha val="60000"/>
              </a:srgbClr>
            </a:solidFill>
            <a:ln cap="sq">
              <a:noFill/>
              <a:prstDash val="solid"/>
              <a:miter/>
            </a:ln>
          </p:spPr>
        </p:sp>
        <p:sp>
          <p:nvSpPr>
            <p:cNvPr id="30" name="TextBox 30"/>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grpSp>
        <p:nvGrpSpPr>
          <p:cNvPr id="31" name="Group 31"/>
          <p:cNvGrpSpPr/>
          <p:nvPr>
            <p:custDataLst>
              <p:tags r:id="rId22"/>
            </p:custDataLst>
          </p:nvPr>
        </p:nvGrpSpPr>
        <p:grpSpPr>
          <a:xfrm>
            <a:off x="13251847" y="3862230"/>
            <a:ext cx="2077084" cy="2077084"/>
            <a:chOff x="0" y="0"/>
            <a:chExt cx="812800" cy="812800"/>
          </a:xfrm>
        </p:grpSpPr>
        <p:sp>
          <p:nvSpPr>
            <p:cNvPr id="32" name="Freeform 32"/>
            <p:cNvSpPr/>
            <p:nvPr>
              <p:custDataLst>
                <p:tags r:id="rId23"/>
              </p:custDataLst>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A1C1F"/>
            </a:solidFill>
            <a:ln cap="sq">
              <a:noFill/>
              <a:prstDash val="solid"/>
              <a:miter/>
            </a:ln>
          </p:spPr>
        </p:sp>
        <p:sp>
          <p:nvSpPr>
            <p:cNvPr id="33" name="TextBox 33"/>
            <p:cNvSpPr txBox="1"/>
            <p:nvPr/>
          </p:nvSpPr>
          <p:spPr>
            <a:xfrm>
              <a:off x="76200" y="28575"/>
              <a:ext cx="660400" cy="708025"/>
            </a:xfrm>
            <a:prstGeom prst="rect">
              <a:avLst/>
            </a:prstGeom>
          </p:spPr>
          <p:txBody>
            <a:bodyPr lIns="50800" tIns="50800" rIns="50800" bIns="50800" rtlCol="0" anchor="ctr"/>
            <a:lstStyle/>
            <a:p>
              <a:pPr marL="0" lvl="0" indent="0" algn="ctr">
                <a:lnSpc>
                  <a:spcPts val="2660"/>
                </a:lnSpc>
                <a:spcBef>
                  <a:spcPct val="0"/>
                </a:spcBef>
              </a:pPr>
            </a:p>
          </p:txBody>
        </p:sp>
      </p:grpSp>
      <p:sp>
        <p:nvSpPr>
          <p:cNvPr id="34" name="Freeform 34"/>
          <p:cNvSpPr/>
          <p:nvPr>
            <p:custDataLst>
              <p:tags r:id="rId24"/>
            </p:custDataLst>
          </p:nvPr>
        </p:nvSpPr>
        <p:spPr>
          <a:xfrm rot="1121978">
            <a:off x="5474524" y="5542371"/>
            <a:ext cx="2216980" cy="491766"/>
          </a:xfrm>
          <a:custGeom>
            <a:avLst/>
            <a:gdLst/>
            <a:ahLst/>
            <a:cxnLst/>
            <a:rect l="l" t="t" r="r" b="b"/>
            <a:pathLst>
              <a:path w="2216980" h="491766">
                <a:moveTo>
                  <a:pt x="0" y="0"/>
                </a:moveTo>
                <a:lnTo>
                  <a:pt x="2216980" y="0"/>
                </a:lnTo>
                <a:lnTo>
                  <a:pt x="2216980" y="491767"/>
                </a:lnTo>
                <a:lnTo>
                  <a:pt x="0" y="491767"/>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35" name="Freeform 35"/>
          <p:cNvSpPr/>
          <p:nvPr>
            <p:custDataLst>
              <p:tags r:id="rId27"/>
            </p:custDataLst>
          </p:nvPr>
        </p:nvSpPr>
        <p:spPr>
          <a:xfrm rot="-2202908">
            <a:off x="10608705" y="5695297"/>
            <a:ext cx="2216980" cy="491766"/>
          </a:xfrm>
          <a:custGeom>
            <a:avLst/>
            <a:gdLst/>
            <a:ahLst/>
            <a:cxnLst/>
            <a:rect l="l" t="t" r="r" b="b"/>
            <a:pathLst>
              <a:path w="2216980" h="491766">
                <a:moveTo>
                  <a:pt x="0" y="0"/>
                </a:moveTo>
                <a:lnTo>
                  <a:pt x="2216980" y="0"/>
                </a:lnTo>
                <a:lnTo>
                  <a:pt x="2216980" y="491766"/>
                </a:lnTo>
                <a:lnTo>
                  <a:pt x="0" y="491766"/>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sp>
      <p:sp>
        <p:nvSpPr>
          <p:cNvPr id="36" name="Freeform 36"/>
          <p:cNvSpPr/>
          <p:nvPr/>
        </p:nvSpPr>
        <p:spPr>
          <a:xfrm>
            <a:off x="0" y="8072886"/>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28"/>
            <a:stretch>
              <a:fillRect/>
            </a:stretch>
          </a:blipFill>
        </p:spPr>
      </p:sp>
      <p:sp>
        <p:nvSpPr>
          <p:cNvPr id="37" name="Freeform 3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29"/>
            <a:stretch>
              <a:fillRect/>
            </a:stretch>
          </a:blipFill>
        </p:spPr>
      </p:sp>
      <p:sp>
        <p:nvSpPr>
          <p:cNvPr id="38" name="TextBox 38"/>
          <p:cNvSpPr txBox="1"/>
          <p:nvPr/>
        </p:nvSpPr>
        <p:spPr>
          <a:xfrm>
            <a:off x="5659523" y="1619400"/>
            <a:ext cx="6968954"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2 Bold" panose="020B0800000000000000" charset="-122"/>
              </a:rPr>
              <a:t>迷宫持久化存储功能</a:t>
            </a:r>
            <a:endParaRPr lang="en-US" sz="5300">
              <a:solidFill>
                <a:srgbClr val="100F0D"/>
              </a:solidFill>
              <a:ea typeface="思源黑体 2 Bold" panose="020B0800000000000000" charset="-122"/>
            </a:endParaRPr>
          </a:p>
        </p:txBody>
      </p:sp>
      <p:sp>
        <p:nvSpPr>
          <p:cNvPr id="39" name="TextBox 39"/>
          <p:cNvSpPr txBox="1"/>
          <p:nvPr>
            <p:custDataLst>
              <p:tags r:id="rId30"/>
            </p:custDataLst>
          </p:nvPr>
        </p:nvSpPr>
        <p:spPr>
          <a:xfrm>
            <a:off x="2924175" y="4363085"/>
            <a:ext cx="2075180" cy="1120775"/>
          </a:xfrm>
          <a:prstGeom prst="rect">
            <a:avLst/>
          </a:prstGeom>
        </p:spPr>
        <p:txBody>
          <a:bodyPr wrap="square" lIns="0" tIns="0" rIns="0" bIns="0" rtlCol="0" anchor="t">
            <a:spAutoFit/>
          </a:bodyPr>
          <a:lstStyle/>
          <a:p>
            <a:pPr algn="ctr">
              <a:lnSpc>
                <a:spcPts val="4370"/>
              </a:lnSpc>
            </a:pPr>
            <a:r>
              <a:rPr lang="en-US" sz="2800">
                <a:solidFill>
                  <a:srgbClr val="FFFFFF"/>
                </a:solidFill>
                <a:ea typeface="思源黑体 2 Bold" panose="020B0800000000000000" charset="-122"/>
              </a:rPr>
              <a:t>迷宫反序列化功能</a:t>
            </a:r>
            <a:endParaRPr lang="en-US" sz="2800">
              <a:solidFill>
                <a:srgbClr val="FFFFFF"/>
              </a:solidFill>
              <a:ea typeface="思源黑体 2 Bold" panose="020B0800000000000000" charset="-122"/>
            </a:endParaRPr>
          </a:p>
        </p:txBody>
      </p:sp>
      <p:sp>
        <p:nvSpPr>
          <p:cNvPr id="40" name="TextBox 40"/>
          <p:cNvSpPr txBox="1"/>
          <p:nvPr>
            <p:custDataLst>
              <p:tags r:id="rId31"/>
            </p:custDataLst>
          </p:nvPr>
        </p:nvSpPr>
        <p:spPr>
          <a:xfrm>
            <a:off x="1116965" y="6801485"/>
            <a:ext cx="5761990" cy="1292225"/>
          </a:xfrm>
          <a:prstGeom prst="rect">
            <a:avLst/>
          </a:prstGeom>
        </p:spPr>
        <p:txBody>
          <a:bodyPr wrap="square" lIns="0" tIns="0" rIns="0" bIns="0" rtlCol="0" anchor="t">
            <a:spAutoFit/>
          </a:bodyPr>
          <a:lstStyle/>
          <a:p>
            <a:pPr algn="ctr">
              <a:lnSpc>
                <a:spcPts val="3360"/>
              </a:lnSpc>
            </a:pPr>
            <a:r>
              <a:rPr lang="en-US" sz="2000">
                <a:solidFill>
                  <a:srgbClr val="1E1E1E"/>
                </a:solidFill>
                <a:ea typeface="思源黑体 2" panose="020B0500000000000000" charset="-122"/>
              </a:rPr>
              <a:t>迷宫的反序列化通过 JsonUtility 实现</a:t>
            </a:r>
            <a:r>
              <a:rPr lang="zh-CN" altLang="en-US" sz="2000">
                <a:solidFill>
                  <a:srgbClr val="1E1E1E"/>
                </a:solidFill>
                <a:ea typeface="思源黑体 2" panose="020B0500000000000000" charset="-122"/>
              </a:rPr>
              <a:t>，具体步骤如下：</a:t>
            </a:r>
            <a:endParaRPr lang="zh-CN" altLang="en-US" sz="2000">
              <a:solidFill>
                <a:srgbClr val="1E1E1E"/>
              </a:solidFill>
              <a:ea typeface="思源黑体 2" panose="020B0500000000000000" charset="-122"/>
            </a:endParaRPr>
          </a:p>
          <a:p>
            <a:pPr algn="ctr">
              <a:lnSpc>
                <a:spcPts val="3360"/>
              </a:lnSpc>
            </a:pPr>
            <a:r>
              <a:rPr lang="zh-CN" altLang="en-US" sz="2000">
                <a:solidFill>
                  <a:srgbClr val="1E1E1E"/>
                </a:solidFill>
                <a:ea typeface="思源黑体 2" panose="020B0500000000000000" charset="-122"/>
              </a:rPr>
              <a:t>1.从文件中读取 JSON 字符串</a:t>
            </a:r>
            <a:endParaRPr lang="zh-CN" altLang="en-US" sz="2000">
              <a:solidFill>
                <a:srgbClr val="1E1E1E"/>
              </a:solidFill>
              <a:ea typeface="思源黑体 2" panose="020B0500000000000000" charset="-122"/>
            </a:endParaRPr>
          </a:p>
          <a:p>
            <a:pPr algn="ctr">
              <a:lnSpc>
                <a:spcPts val="3360"/>
              </a:lnSpc>
            </a:pPr>
            <a:r>
              <a:rPr lang="zh-CN" altLang="en-US" sz="2000">
                <a:solidFill>
                  <a:srgbClr val="1E1E1E"/>
                </a:solidFill>
                <a:ea typeface="思源黑体 2" panose="020B0500000000000000" charset="-122"/>
              </a:rPr>
              <a:t>2.将 JSON 字符串转换为 MazeData 对象</a:t>
            </a:r>
            <a:endParaRPr lang="zh-CN" altLang="en-US" sz="2000">
              <a:solidFill>
                <a:srgbClr val="1E1E1E"/>
              </a:solidFill>
              <a:ea typeface="思源黑体 2" panose="020B0500000000000000" charset="-122"/>
            </a:endParaRPr>
          </a:p>
        </p:txBody>
      </p:sp>
      <p:sp>
        <p:nvSpPr>
          <p:cNvPr id="41" name="TextBox 41"/>
          <p:cNvSpPr txBox="1"/>
          <p:nvPr>
            <p:custDataLst>
              <p:tags r:id="rId32"/>
            </p:custDataLst>
          </p:nvPr>
        </p:nvSpPr>
        <p:spPr>
          <a:xfrm>
            <a:off x="8170545" y="6111240"/>
            <a:ext cx="1851660" cy="1120775"/>
          </a:xfrm>
          <a:prstGeom prst="rect">
            <a:avLst/>
          </a:prstGeom>
        </p:spPr>
        <p:txBody>
          <a:bodyPr wrap="square" lIns="0" tIns="0" rIns="0" bIns="0" rtlCol="0" anchor="t">
            <a:spAutoFit/>
          </a:bodyPr>
          <a:lstStyle/>
          <a:p>
            <a:pPr algn="ctr">
              <a:lnSpc>
                <a:spcPts val="4370"/>
              </a:lnSpc>
            </a:pPr>
            <a:r>
              <a:rPr lang="en-US" sz="2800">
                <a:solidFill>
                  <a:srgbClr val="FFFFFF"/>
                </a:solidFill>
                <a:ea typeface="思源黑体 2 Bold" panose="020B0800000000000000" charset="-122"/>
              </a:rPr>
              <a:t>迷宫序列化功能</a:t>
            </a:r>
            <a:endParaRPr lang="en-US" sz="2800">
              <a:solidFill>
                <a:srgbClr val="FFFFFF"/>
              </a:solidFill>
              <a:ea typeface="思源黑体 2 Bold" panose="020B0800000000000000" charset="-122"/>
            </a:endParaRPr>
          </a:p>
        </p:txBody>
      </p:sp>
      <p:sp>
        <p:nvSpPr>
          <p:cNvPr id="42" name="TextBox 42"/>
          <p:cNvSpPr txBox="1"/>
          <p:nvPr>
            <p:custDataLst>
              <p:tags r:id="rId33"/>
            </p:custDataLst>
          </p:nvPr>
        </p:nvSpPr>
        <p:spPr>
          <a:xfrm>
            <a:off x="6157595" y="2646045"/>
            <a:ext cx="6103620" cy="1723390"/>
          </a:xfrm>
          <a:prstGeom prst="rect">
            <a:avLst/>
          </a:prstGeom>
        </p:spPr>
        <p:txBody>
          <a:bodyPr wrap="square" lIns="0" tIns="0" rIns="0" bIns="0" rtlCol="0" anchor="t">
            <a:spAutoFit/>
          </a:bodyPr>
          <a:lstStyle/>
          <a:p>
            <a:pPr algn="ctr">
              <a:lnSpc>
                <a:spcPts val="3360"/>
              </a:lnSpc>
            </a:pPr>
            <a:r>
              <a:rPr lang="en-US" sz="2000" dirty="0">
                <a:solidFill>
                  <a:srgbClr val="1E1E1E"/>
                </a:solidFill>
                <a:ea typeface="思源黑体 2" panose="020B0500000000000000" charset="-122"/>
              </a:rPr>
              <a:t>迷宫的序列化通过 JsonUtility 实现，具体步骤如下：</a:t>
            </a:r>
            <a:endParaRPr lang="en-US" sz="2000" dirty="0">
              <a:solidFill>
                <a:srgbClr val="1E1E1E"/>
              </a:solidFill>
              <a:ea typeface="思源黑体 2" panose="020B0500000000000000" charset="-122"/>
            </a:endParaRPr>
          </a:p>
          <a:p>
            <a:pPr algn="ctr">
              <a:lnSpc>
                <a:spcPts val="3360"/>
              </a:lnSpc>
            </a:pPr>
            <a:r>
              <a:rPr lang="en-US" sz="2000" dirty="0">
                <a:solidFill>
                  <a:srgbClr val="1E1E1E"/>
                </a:solidFill>
                <a:ea typeface="思源黑体 2" panose="020B0500000000000000" charset="-122"/>
              </a:rPr>
              <a:t>1.利用Application.persistentDataPath获得存储路径</a:t>
            </a:r>
            <a:endParaRPr lang="en-US" sz="2000" dirty="0">
              <a:solidFill>
                <a:srgbClr val="1E1E1E"/>
              </a:solidFill>
              <a:ea typeface="思源黑体 2" panose="020B0500000000000000" charset="-122"/>
            </a:endParaRPr>
          </a:p>
          <a:p>
            <a:pPr algn="ctr">
              <a:lnSpc>
                <a:spcPts val="3360"/>
              </a:lnSpc>
            </a:pPr>
            <a:r>
              <a:rPr lang="en-US" sz="2000" dirty="0">
                <a:solidFill>
                  <a:srgbClr val="1E1E1E"/>
                </a:solidFill>
                <a:ea typeface="思源黑体 2" panose="020B0500000000000000" charset="-122"/>
              </a:rPr>
              <a:t>2.将 MazeData 对象转换为 JSON 字符串</a:t>
            </a:r>
            <a:endParaRPr lang="en-US" sz="2000" dirty="0">
              <a:solidFill>
                <a:srgbClr val="1E1E1E"/>
              </a:solidFill>
              <a:ea typeface="思源黑体 2" panose="020B0500000000000000" charset="-122"/>
            </a:endParaRPr>
          </a:p>
          <a:p>
            <a:pPr algn="ctr">
              <a:lnSpc>
                <a:spcPts val="3360"/>
              </a:lnSpc>
            </a:pPr>
            <a:r>
              <a:rPr lang="en-US" sz="2000" dirty="0">
                <a:solidFill>
                  <a:srgbClr val="1E1E1E"/>
                </a:solidFill>
                <a:ea typeface="思源黑体 2" panose="020B0500000000000000" charset="-122"/>
              </a:rPr>
              <a:t>3.将 JSON 字符串写入文件</a:t>
            </a:r>
            <a:endParaRPr lang="en-US" sz="2000" dirty="0">
              <a:solidFill>
                <a:srgbClr val="1E1E1E"/>
              </a:solidFill>
              <a:ea typeface="思源黑体 2" panose="020B0500000000000000" charset="-122"/>
            </a:endParaRPr>
          </a:p>
        </p:txBody>
      </p:sp>
      <p:sp>
        <p:nvSpPr>
          <p:cNvPr id="43" name="TextBox 43"/>
          <p:cNvSpPr txBox="1"/>
          <p:nvPr>
            <p:custDataLst>
              <p:tags r:id="rId34"/>
            </p:custDataLst>
          </p:nvPr>
        </p:nvSpPr>
        <p:spPr>
          <a:xfrm>
            <a:off x="13419455" y="4363085"/>
            <a:ext cx="1687830" cy="1120775"/>
          </a:xfrm>
          <a:prstGeom prst="rect">
            <a:avLst/>
          </a:prstGeom>
        </p:spPr>
        <p:txBody>
          <a:bodyPr wrap="square" lIns="0" tIns="0" rIns="0" bIns="0" rtlCol="0" anchor="t">
            <a:spAutoFit/>
          </a:bodyPr>
          <a:lstStyle/>
          <a:p>
            <a:pPr algn="ctr">
              <a:lnSpc>
                <a:spcPts val="4370"/>
              </a:lnSpc>
            </a:pPr>
            <a:r>
              <a:rPr lang="en-US" sz="2800">
                <a:solidFill>
                  <a:srgbClr val="FFFFFF"/>
                </a:solidFill>
                <a:ea typeface="思源黑体 2 Bold" panose="020B0800000000000000" charset="-122"/>
              </a:rPr>
              <a:t>迷宫文件格式</a:t>
            </a:r>
            <a:r>
              <a:rPr lang="zh-CN" altLang="en-US" sz="2800">
                <a:solidFill>
                  <a:srgbClr val="FFFFFF"/>
                </a:solidFill>
                <a:ea typeface="思源黑体 2 Bold" panose="020B0800000000000000" charset="-122"/>
              </a:rPr>
              <a:t>示例</a:t>
            </a:r>
            <a:endParaRPr lang="zh-CN" altLang="en-US" sz="2800">
              <a:solidFill>
                <a:srgbClr val="FFFFFF"/>
              </a:solidFill>
              <a:ea typeface="思源黑体 2 Bold" panose="020B0800000000000000" charset="-122"/>
            </a:endParaRPr>
          </a:p>
        </p:txBody>
      </p:sp>
      <p:pic>
        <p:nvPicPr>
          <p:cNvPr id="57" name="图片 58"/>
          <p:cNvPicPr>
            <a:picLocks noChangeAspect="1"/>
          </p:cNvPicPr>
          <p:nvPr/>
        </p:nvPicPr>
        <p:blipFill>
          <a:blip r:embed="rId35"/>
          <a:stretch>
            <a:fillRect/>
          </a:stretch>
        </p:blipFill>
        <p:spPr>
          <a:xfrm>
            <a:off x="11447145" y="6609715"/>
            <a:ext cx="5680710" cy="1517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sp>
        <p:nvSpPr>
          <p:cNvPr id="18" name="TextBox 18"/>
          <p:cNvSpPr txBox="1"/>
          <p:nvPr/>
        </p:nvSpPr>
        <p:spPr>
          <a:xfrm>
            <a:off x="6002323" y="930776"/>
            <a:ext cx="6407257" cy="815340"/>
          </a:xfrm>
          <a:prstGeom prst="rect">
            <a:avLst/>
          </a:prstGeom>
        </p:spPr>
        <p:txBody>
          <a:bodyPr lIns="0" tIns="0" rIns="0" bIns="0" rtlCol="0" anchor="t">
            <a:spAutoFit/>
          </a:bodyPr>
          <a:lstStyle/>
          <a:p>
            <a:pPr algn="ctr">
              <a:lnSpc>
                <a:spcPts val="6360"/>
              </a:lnSpc>
            </a:pPr>
            <a:r>
              <a:rPr sz="5300">
                <a:solidFill>
                  <a:srgbClr val="100F0D"/>
                </a:solidFill>
                <a:ea typeface="思源黑体 1 Bold" panose="020B0800000000000000" charset="-122"/>
                <a:sym typeface="+mn-ea"/>
              </a:rPr>
              <a:t>游戏逻辑与交互</a:t>
            </a:r>
            <a:endParaRPr sz="5300">
              <a:solidFill>
                <a:srgbClr val="100F0D"/>
              </a:solidFill>
              <a:ea typeface="思源黑体 1 Bold" panose="020B0800000000000000" charset="-122"/>
              <a:sym typeface="+mn-ea"/>
            </a:endParaRPr>
          </a:p>
        </p:txBody>
      </p:sp>
      <p:pic>
        <p:nvPicPr>
          <p:cNvPr id="7" name="图片 6"/>
          <p:cNvPicPr>
            <a:picLocks noChangeAspect="1"/>
          </p:cNvPicPr>
          <p:nvPr/>
        </p:nvPicPr>
        <p:blipFill>
          <a:blip r:embed="rId8"/>
          <a:stretch>
            <a:fillRect/>
          </a:stretch>
        </p:blipFill>
        <p:spPr>
          <a:xfrm>
            <a:off x="5257800" y="1943100"/>
            <a:ext cx="7663180" cy="618490"/>
          </a:xfrm>
          <a:prstGeom prst="rect">
            <a:avLst/>
          </a:prstGeom>
        </p:spPr>
      </p:pic>
      <p:pic>
        <p:nvPicPr>
          <p:cNvPr id="8" name="图片 7"/>
          <p:cNvPicPr>
            <a:picLocks noChangeAspect="1"/>
          </p:cNvPicPr>
          <p:nvPr/>
        </p:nvPicPr>
        <p:blipFill>
          <a:blip r:embed="rId9"/>
          <a:stretch>
            <a:fillRect/>
          </a:stretch>
        </p:blipFill>
        <p:spPr>
          <a:xfrm>
            <a:off x="4648200" y="2705100"/>
            <a:ext cx="8976360" cy="665099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2"/>
          <p:cNvSpPr/>
          <p:nvPr/>
        </p:nvSpPr>
        <p:spPr>
          <a:xfrm>
            <a:off x="-4035556" y="3222089"/>
            <a:ext cx="12180026" cy="8806337"/>
          </a:xfrm>
          <a:custGeom>
            <a:avLst/>
            <a:gdLst/>
            <a:ahLst/>
            <a:cxnLst/>
            <a:rect l="l" t="t" r="r" b="b"/>
            <a:pathLst>
              <a:path w="12180026" h="8806337">
                <a:moveTo>
                  <a:pt x="0" y="0"/>
                </a:moveTo>
                <a:lnTo>
                  <a:pt x="12180026" y="0"/>
                </a:lnTo>
                <a:lnTo>
                  <a:pt x="12180026" y="8806337"/>
                </a:lnTo>
                <a:lnTo>
                  <a:pt x="0" y="8806337"/>
                </a:lnTo>
                <a:lnTo>
                  <a:pt x="0" y="0"/>
                </a:lnTo>
                <a:close/>
              </a:path>
            </a:pathLst>
          </a:custGeom>
          <a:blipFill>
            <a:blip r:embed="rId1">
              <a:alphaModFix amt="20999"/>
            </a:blip>
            <a:stretch>
              <a:fillRect l="-1103" r="-1103"/>
            </a:stretch>
          </a:blipFill>
        </p:spPr>
      </p:sp>
      <p:sp>
        <p:nvSpPr>
          <p:cNvPr id="2" name="Freeform 2"/>
          <p:cNvSpPr/>
          <p:nvPr/>
        </p:nvSpPr>
        <p:spPr>
          <a:xfrm rot="10686887">
            <a:off x="-392710" y="-795447"/>
            <a:ext cx="4909032" cy="4350630"/>
          </a:xfrm>
          <a:custGeom>
            <a:avLst/>
            <a:gdLst/>
            <a:ahLst/>
            <a:cxnLst/>
            <a:rect l="l" t="t" r="r" b="b"/>
            <a:pathLst>
              <a:path w="4909032" h="4350630">
                <a:moveTo>
                  <a:pt x="0" y="0"/>
                </a:moveTo>
                <a:lnTo>
                  <a:pt x="4909032" y="0"/>
                </a:lnTo>
                <a:lnTo>
                  <a:pt x="4909032" y="4350630"/>
                </a:lnTo>
                <a:lnTo>
                  <a:pt x="0" y="4350630"/>
                </a:lnTo>
                <a:lnTo>
                  <a:pt x="0" y="0"/>
                </a:lnTo>
                <a:close/>
              </a:path>
            </a:pathLst>
          </a:custGeom>
          <a:blipFill>
            <a:blip r:embed="rId2"/>
            <a:stretch>
              <a:fillRect/>
            </a:stretch>
          </a:blipFill>
        </p:spPr>
      </p:sp>
      <p:sp>
        <p:nvSpPr>
          <p:cNvPr id="3" name="Freeform 3"/>
          <p:cNvSpPr/>
          <p:nvPr/>
        </p:nvSpPr>
        <p:spPr>
          <a:xfrm rot="7313482">
            <a:off x="-2652216" y="-854952"/>
            <a:ext cx="4378546" cy="4203405"/>
          </a:xfrm>
          <a:custGeom>
            <a:avLst/>
            <a:gdLst/>
            <a:ahLst/>
            <a:cxnLst/>
            <a:rect l="l" t="t" r="r" b="b"/>
            <a:pathLst>
              <a:path w="4378546" h="4203405">
                <a:moveTo>
                  <a:pt x="0" y="0"/>
                </a:moveTo>
                <a:lnTo>
                  <a:pt x="4378546" y="0"/>
                </a:lnTo>
                <a:lnTo>
                  <a:pt x="4378546" y="4203404"/>
                </a:lnTo>
                <a:lnTo>
                  <a:pt x="0" y="4203404"/>
                </a:lnTo>
                <a:lnTo>
                  <a:pt x="0" y="0"/>
                </a:lnTo>
                <a:close/>
              </a:path>
            </a:pathLst>
          </a:custGeom>
          <a:blipFill>
            <a:blip r:embed="rId3"/>
            <a:stretch>
              <a:fillRect/>
            </a:stretch>
          </a:blipFill>
        </p:spPr>
      </p:sp>
      <p:sp>
        <p:nvSpPr>
          <p:cNvPr id="4" name="Freeform 4"/>
          <p:cNvSpPr/>
          <p:nvPr/>
        </p:nvSpPr>
        <p:spPr>
          <a:xfrm rot="65218">
            <a:off x="13780734" y="7005861"/>
            <a:ext cx="4582047" cy="4060839"/>
          </a:xfrm>
          <a:custGeom>
            <a:avLst/>
            <a:gdLst/>
            <a:ahLst/>
            <a:cxnLst/>
            <a:rect l="l" t="t" r="r" b="b"/>
            <a:pathLst>
              <a:path w="4582047" h="4060839">
                <a:moveTo>
                  <a:pt x="0" y="0"/>
                </a:moveTo>
                <a:lnTo>
                  <a:pt x="4582047" y="0"/>
                </a:lnTo>
                <a:lnTo>
                  <a:pt x="4582047" y="4060839"/>
                </a:lnTo>
                <a:lnTo>
                  <a:pt x="0" y="4060839"/>
                </a:lnTo>
                <a:lnTo>
                  <a:pt x="0" y="0"/>
                </a:lnTo>
                <a:close/>
              </a:path>
            </a:pathLst>
          </a:custGeom>
          <a:blipFill>
            <a:blip r:embed="rId4"/>
            <a:stretch>
              <a:fillRect/>
            </a:stretch>
          </a:blipFill>
        </p:spPr>
      </p:sp>
      <p:sp>
        <p:nvSpPr>
          <p:cNvPr id="5" name="Freeform 5"/>
          <p:cNvSpPr/>
          <p:nvPr/>
        </p:nvSpPr>
        <p:spPr>
          <a:xfrm rot="3781469">
            <a:off x="16074400" y="6478697"/>
            <a:ext cx="4050525" cy="3888504"/>
          </a:xfrm>
          <a:custGeom>
            <a:avLst/>
            <a:gdLst/>
            <a:ahLst/>
            <a:cxnLst/>
            <a:rect l="l" t="t" r="r" b="b"/>
            <a:pathLst>
              <a:path w="4050525" h="3888504">
                <a:moveTo>
                  <a:pt x="0" y="0"/>
                </a:moveTo>
                <a:lnTo>
                  <a:pt x="4050525" y="0"/>
                </a:lnTo>
                <a:lnTo>
                  <a:pt x="4050525" y="3888504"/>
                </a:lnTo>
                <a:lnTo>
                  <a:pt x="0" y="3888504"/>
                </a:lnTo>
                <a:lnTo>
                  <a:pt x="0" y="0"/>
                </a:lnTo>
                <a:close/>
              </a:path>
            </a:pathLst>
          </a:custGeom>
          <a:blipFill>
            <a:blip r:embed="rId5"/>
            <a:stretch>
              <a:fillRect/>
            </a:stretch>
          </a:blipFill>
        </p:spPr>
      </p:sp>
      <p:sp>
        <p:nvSpPr>
          <p:cNvPr id="16" name="Freeform 16"/>
          <p:cNvSpPr/>
          <p:nvPr/>
        </p:nvSpPr>
        <p:spPr>
          <a:xfrm>
            <a:off x="0" y="8035501"/>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6"/>
            <a:stretch>
              <a:fillRect/>
            </a:stretch>
          </a:blipFill>
        </p:spPr>
      </p:sp>
      <p:sp>
        <p:nvSpPr>
          <p:cNvPr id="17" name="Freeform 17"/>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7"/>
            <a:stretch>
              <a:fillRect/>
            </a:stretch>
          </a:blipFill>
        </p:spPr>
      </p:sp>
      <p:pic>
        <p:nvPicPr>
          <p:cNvPr id="6" name="图片 5"/>
          <p:cNvPicPr>
            <a:picLocks noChangeAspect="1"/>
          </p:cNvPicPr>
          <p:nvPr/>
        </p:nvPicPr>
        <p:blipFill>
          <a:blip r:embed="rId8"/>
          <a:srcRect b="68943"/>
          <a:stretch>
            <a:fillRect/>
          </a:stretch>
        </p:blipFill>
        <p:spPr>
          <a:xfrm>
            <a:off x="0" y="0"/>
            <a:ext cx="7301230" cy="10249535"/>
          </a:xfrm>
          <a:prstGeom prst="rect">
            <a:avLst/>
          </a:prstGeom>
        </p:spPr>
      </p:pic>
      <p:pic>
        <p:nvPicPr>
          <p:cNvPr id="10" name="图片 9"/>
          <p:cNvPicPr>
            <a:picLocks noChangeAspect="1"/>
          </p:cNvPicPr>
          <p:nvPr/>
        </p:nvPicPr>
        <p:blipFill>
          <a:blip r:embed="rId8"/>
          <a:srcRect b="38121"/>
          <a:stretch>
            <a:fillRect/>
          </a:stretch>
        </p:blipFill>
        <p:spPr>
          <a:xfrm>
            <a:off x="7239000" y="-10172700"/>
            <a:ext cx="7301230" cy="20421600"/>
          </a:xfrm>
          <a:prstGeom prst="rect">
            <a:avLst/>
          </a:prstGeom>
        </p:spPr>
      </p:pic>
      <p:pic>
        <p:nvPicPr>
          <p:cNvPr id="11" name="图片 10"/>
          <p:cNvPicPr>
            <a:picLocks noChangeAspect="1"/>
          </p:cNvPicPr>
          <p:nvPr/>
        </p:nvPicPr>
        <p:blipFill>
          <a:blip r:embed="rId8"/>
          <a:srcRect b="7528"/>
          <a:stretch>
            <a:fillRect/>
          </a:stretch>
        </p:blipFill>
        <p:spPr>
          <a:xfrm>
            <a:off x="14325600" y="-20421600"/>
            <a:ext cx="7301230" cy="30518100"/>
          </a:xfrm>
          <a:prstGeom prst="rect">
            <a:avLst/>
          </a:prstGeom>
        </p:spPr>
      </p:pic>
      <p:sp>
        <p:nvSpPr>
          <p:cNvPr id="12" name="TextBox 18"/>
          <p:cNvSpPr txBox="1"/>
          <p:nvPr/>
        </p:nvSpPr>
        <p:spPr>
          <a:xfrm>
            <a:off x="2972103" y="571366"/>
            <a:ext cx="6407257" cy="815340"/>
          </a:xfrm>
          <a:prstGeom prst="rect">
            <a:avLst/>
          </a:prstGeom>
        </p:spPr>
        <p:txBody>
          <a:bodyPr lIns="0" tIns="0" rIns="0" bIns="0" rtlCol="0" anchor="t">
            <a:spAutoFit/>
          </a:bodyPr>
          <a:p>
            <a:pPr algn="ctr">
              <a:lnSpc>
                <a:spcPts val="6360"/>
              </a:lnSpc>
            </a:pPr>
            <a:r>
              <a:rPr sz="5300">
                <a:solidFill>
                  <a:schemeClr val="bg1"/>
                </a:solidFill>
                <a:ea typeface="思源黑体 1 Bold" panose="020B0800000000000000" charset="-122"/>
                <a:sym typeface="+mn-ea"/>
              </a:rPr>
              <a:t>GameManager</a:t>
            </a:r>
            <a:r>
              <a:rPr lang="zh-CN" sz="5300">
                <a:solidFill>
                  <a:schemeClr val="bg1"/>
                </a:solidFill>
                <a:ea typeface="思源黑体 1 Bold" panose="020B0800000000000000" charset="-122"/>
                <a:sym typeface="+mn-ea"/>
              </a:rPr>
              <a:t>类</a:t>
            </a:r>
            <a:endParaRPr lang="zh-CN" sz="5300">
              <a:solidFill>
                <a:schemeClr val="bg1"/>
              </a:solidFill>
              <a:ea typeface="思源黑体 1 Bold" panose="020B0800000000000000" charset="-122"/>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97375" y="3165613"/>
            <a:ext cx="15693250" cy="3418840"/>
          </a:xfrm>
          <a:prstGeom prst="rect">
            <a:avLst/>
          </a:prstGeom>
        </p:spPr>
        <p:txBody>
          <a:bodyPr lIns="0" tIns="0" rIns="0" bIns="0" rtlCol="0" anchor="t">
            <a:spAutoFit/>
          </a:bodyPr>
          <a:lstStyle/>
          <a:p>
            <a:pPr algn="ctr">
              <a:lnSpc>
                <a:spcPts val="13330"/>
              </a:lnSpc>
            </a:pPr>
            <a:r>
              <a:rPr lang="en-US" sz="10840">
                <a:solidFill>
                  <a:srgbClr val="1E1E1E"/>
                </a:solidFill>
                <a:ea typeface="思源黑体 1 Bold" panose="020B0800000000000000" charset="-122"/>
              </a:rPr>
              <a:t>恳请各位老师</a:t>
            </a:r>
            <a:r>
              <a:rPr lang="zh-CN" altLang="en-US" sz="10840">
                <a:solidFill>
                  <a:srgbClr val="1E1E1E"/>
                </a:solidFill>
                <a:ea typeface="思源黑体 1 Bold" panose="020B0800000000000000" charset="-122"/>
              </a:rPr>
              <a:t>和同学</a:t>
            </a:r>
            <a:endParaRPr lang="en-US" sz="10840">
              <a:solidFill>
                <a:srgbClr val="1E1E1E"/>
              </a:solidFill>
              <a:ea typeface="思源黑体 1 Bold" panose="020B0800000000000000" charset="-122"/>
            </a:endParaRPr>
          </a:p>
          <a:p>
            <a:pPr algn="ctr">
              <a:lnSpc>
                <a:spcPts val="13330"/>
              </a:lnSpc>
            </a:pPr>
            <a:r>
              <a:rPr lang="en-US" sz="10840">
                <a:solidFill>
                  <a:srgbClr val="1E1E1E"/>
                </a:solidFill>
                <a:ea typeface="思源黑体 1 Bold" panose="020B0800000000000000" charset="-122"/>
              </a:rPr>
              <a:t>批评指正</a:t>
            </a:r>
            <a:endParaRPr lang="en-US" sz="10840">
              <a:solidFill>
                <a:srgbClr val="1E1E1E"/>
              </a:solidFill>
              <a:ea typeface="思源黑体 1 Bold" panose="020B0800000000000000" charset="-122"/>
            </a:endParaRPr>
          </a:p>
        </p:txBody>
      </p:sp>
      <p:sp>
        <p:nvSpPr>
          <p:cNvPr id="3" name="TextBox 3"/>
          <p:cNvSpPr txBox="1"/>
          <p:nvPr/>
        </p:nvSpPr>
        <p:spPr>
          <a:xfrm>
            <a:off x="5027099" y="2280295"/>
            <a:ext cx="8233802" cy="784320"/>
          </a:xfrm>
          <a:prstGeom prst="rect">
            <a:avLst/>
          </a:prstGeom>
        </p:spPr>
        <p:txBody>
          <a:bodyPr lIns="0" tIns="0" rIns="0" bIns="0" rtlCol="0" anchor="t">
            <a:spAutoFit/>
          </a:bodyPr>
          <a:lstStyle/>
          <a:p>
            <a:pPr algn="ctr">
              <a:lnSpc>
                <a:spcPts val="6450"/>
              </a:lnSpc>
            </a:pPr>
            <a:r>
              <a:rPr lang="en-US" sz="4270">
                <a:solidFill>
                  <a:srgbClr val="8A1C1F"/>
                </a:solidFill>
                <a:latin typeface="RoxboroughCF" panose="00000500000000000000"/>
              </a:rPr>
              <a:t>THANK YOU</a:t>
            </a:r>
            <a:endParaRPr lang="en-US" sz="4270">
              <a:solidFill>
                <a:srgbClr val="8A1C1F"/>
              </a:solidFill>
              <a:latin typeface="RoxboroughCF" panose="00000500000000000000"/>
            </a:endParaRPr>
          </a:p>
        </p:txBody>
      </p:sp>
      <p:grpSp>
        <p:nvGrpSpPr>
          <p:cNvPr id="4" name="Group 4"/>
          <p:cNvGrpSpPr/>
          <p:nvPr/>
        </p:nvGrpSpPr>
        <p:grpSpPr>
          <a:xfrm>
            <a:off x="5909505" y="6972069"/>
            <a:ext cx="3005895" cy="563295"/>
            <a:chOff x="0" y="0"/>
            <a:chExt cx="916223" cy="171697"/>
          </a:xfrm>
        </p:grpSpPr>
        <p:sp>
          <p:nvSpPr>
            <p:cNvPr id="5" name="Freeform 5"/>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8A1C1F"/>
            </a:solidFill>
          </p:spPr>
        </p:sp>
        <p:sp>
          <p:nvSpPr>
            <p:cNvPr id="6" name="TextBox 6"/>
            <p:cNvSpPr txBox="1"/>
            <p:nvPr/>
          </p:nvSpPr>
          <p:spPr>
            <a:xfrm>
              <a:off x="0" y="-57150"/>
              <a:ext cx="916223" cy="228847"/>
            </a:xfrm>
            <a:prstGeom prst="rect">
              <a:avLst/>
            </a:prstGeom>
          </p:spPr>
          <p:txBody>
            <a:bodyPr lIns="50800" tIns="50800" rIns="50800" bIns="50800" rtlCol="0" anchor="ctr"/>
            <a:lstStyle/>
            <a:p>
              <a:pPr algn="ctr">
                <a:lnSpc>
                  <a:spcPts val="3210"/>
                </a:lnSpc>
              </a:pPr>
            </a:p>
          </p:txBody>
        </p:sp>
      </p:grpSp>
      <p:sp>
        <p:nvSpPr>
          <p:cNvPr id="7" name="Freeform 7"/>
          <p:cNvSpPr/>
          <p:nvPr/>
        </p:nvSpPr>
        <p:spPr>
          <a:xfrm>
            <a:off x="6190828" y="7071680"/>
            <a:ext cx="341772" cy="364072"/>
          </a:xfrm>
          <a:custGeom>
            <a:avLst/>
            <a:gdLst/>
            <a:ahLst/>
            <a:cxnLst/>
            <a:rect l="l" t="t" r="r" b="b"/>
            <a:pathLst>
              <a:path w="341772" h="364072">
                <a:moveTo>
                  <a:pt x="0" y="0"/>
                </a:moveTo>
                <a:lnTo>
                  <a:pt x="341773" y="0"/>
                </a:lnTo>
                <a:lnTo>
                  <a:pt x="341773" y="364072"/>
                </a:lnTo>
                <a:lnTo>
                  <a:pt x="0" y="364072"/>
                </a:lnTo>
                <a:lnTo>
                  <a:pt x="0" y="0"/>
                </a:lnTo>
                <a:close/>
              </a:path>
            </a:pathLst>
          </a:custGeom>
          <a:blipFill>
            <a:blip r:embed="rId1"/>
            <a:stretch>
              <a:fillRect/>
            </a:stretch>
          </a:blipFill>
        </p:spPr>
      </p:sp>
      <p:grpSp>
        <p:nvGrpSpPr>
          <p:cNvPr id="8" name="Group 8"/>
          <p:cNvGrpSpPr/>
          <p:nvPr/>
        </p:nvGrpSpPr>
        <p:grpSpPr>
          <a:xfrm>
            <a:off x="9372600" y="6972069"/>
            <a:ext cx="3005895" cy="563295"/>
            <a:chOff x="0" y="0"/>
            <a:chExt cx="916223" cy="171697"/>
          </a:xfrm>
        </p:grpSpPr>
        <p:sp>
          <p:nvSpPr>
            <p:cNvPr id="9" name="Freeform 9"/>
            <p:cNvSpPr/>
            <p:nvPr/>
          </p:nvSpPr>
          <p:spPr>
            <a:xfrm>
              <a:off x="0" y="0"/>
              <a:ext cx="916223" cy="171697"/>
            </a:xfrm>
            <a:custGeom>
              <a:avLst/>
              <a:gdLst/>
              <a:ahLst/>
              <a:cxnLst/>
              <a:rect l="l" t="t" r="r" b="b"/>
              <a:pathLst>
                <a:path w="916223" h="171697">
                  <a:moveTo>
                    <a:pt x="85849" y="0"/>
                  </a:moveTo>
                  <a:lnTo>
                    <a:pt x="830375" y="0"/>
                  </a:lnTo>
                  <a:cubicBezTo>
                    <a:pt x="853143" y="0"/>
                    <a:pt x="874979" y="9045"/>
                    <a:pt x="891079" y="25144"/>
                  </a:cubicBezTo>
                  <a:cubicBezTo>
                    <a:pt x="907178" y="41244"/>
                    <a:pt x="916223" y="63080"/>
                    <a:pt x="916223" y="85849"/>
                  </a:cubicBezTo>
                  <a:lnTo>
                    <a:pt x="916223" y="85849"/>
                  </a:lnTo>
                  <a:cubicBezTo>
                    <a:pt x="916223" y="133261"/>
                    <a:pt x="877787" y="171697"/>
                    <a:pt x="830375" y="171697"/>
                  </a:cubicBezTo>
                  <a:lnTo>
                    <a:pt x="85849" y="171697"/>
                  </a:lnTo>
                  <a:cubicBezTo>
                    <a:pt x="38436" y="171697"/>
                    <a:pt x="0" y="133261"/>
                    <a:pt x="0" y="85849"/>
                  </a:cubicBezTo>
                  <a:lnTo>
                    <a:pt x="0" y="85849"/>
                  </a:lnTo>
                  <a:cubicBezTo>
                    <a:pt x="0" y="38436"/>
                    <a:pt x="38436" y="0"/>
                    <a:pt x="85849" y="0"/>
                  </a:cubicBezTo>
                  <a:close/>
                </a:path>
              </a:pathLst>
            </a:custGeom>
            <a:solidFill>
              <a:srgbClr val="8A1C1F"/>
            </a:solidFill>
            <a:ln cap="rnd">
              <a:noFill/>
              <a:prstDash val="solid"/>
              <a:round/>
            </a:ln>
          </p:spPr>
        </p:sp>
        <p:sp>
          <p:nvSpPr>
            <p:cNvPr id="10" name="TextBox 10"/>
            <p:cNvSpPr txBox="1"/>
            <p:nvPr/>
          </p:nvSpPr>
          <p:spPr>
            <a:xfrm>
              <a:off x="0" y="-57150"/>
              <a:ext cx="916223" cy="228847"/>
            </a:xfrm>
            <a:prstGeom prst="rect">
              <a:avLst/>
            </a:prstGeom>
          </p:spPr>
          <p:txBody>
            <a:bodyPr lIns="50800" tIns="50800" rIns="50800" bIns="50800" rtlCol="0" anchor="ctr"/>
            <a:lstStyle/>
            <a:p>
              <a:pPr marL="0" lvl="0" indent="0" algn="ctr">
                <a:lnSpc>
                  <a:spcPts val="3210"/>
                </a:lnSpc>
                <a:spcBef>
                  <a:spcPct val="0"/>
                </a:spcBef>
              </a:pPr>
            </a:p>
          </p:txBody>
        </p:sp>
      </p:grpSp>
      <p:sp>
        <p:nvSpPr>
          <p:cNvPr id="11" name="Freeform 11"/>
          <p:cNvSpPr/>
          <p:nvPr/>
        </p:nvSpPr>
        <p:spPr>
          <a:xfrm>
            <a:off x="9653923" y="7071680"/>
            <a:ext cx="341772" cy="364072"/>
          </a:xfrm>
          <a:custGeom>
            <a:avLst/>
            <a:gdLst/>
            <a:ahLst/>
            <a:cxnLst/>
            <a:rect l="l" t="t" r="r" b="b"/>
            <a:pathLst>
              <a:path w="341772" h="364072">
                <a:moveTo>
                  <a:pt x="0" y="0"/>
                </a:moveTo>
                <a:lnTo>
                  <a:pt x="341773" y="0"/>
                </a:lnTo>
                <a:lnTo>
                  <a:pt x="341773" y="364072"/>
                </a:lnTo>
                <a:lnTo>
                  <a:pt x="0" y="364072"/>
                </a:lnTo>
                <a:lnTo>
                  <a:pt x="0" y="0"/>
                </a:lnTo>
                <a:close/>
              </a:path>
            </a:pathLst>
          </a:custGeom>
          <a:blipFill>
            <a:blip r:embed="rId1"/>
            <a:stretch>
              <a:fillRect/>
            </a:stretch>
          </a:blipFill>
          <a:ln cap="sq">
            <a:noFill/>
            <a:prstDash val="solid"/>
            <a:miter/>
          </a:ln>
        </p:spPr>
      </p:sp>
      <p:sp>
        <p:nvSpPr>
          <p:cNvPr id="12" name="Freeform 12"/>
          <p:cNvSpPr/>
          <p:nvPr/>
        </p:nvSpPr>
        <p:spPr>
          <a:xfrm rot="-6878420">
            <a:off x="12447682" y="-1481817"/>
            <a:ext cx="6881426" cy="6098664"/>
          </a:xfrm>
          <a:custGeom>
            <a:avLst/>
            <a:gdLst/>
            <a:ahLst/>
            <a:cxnLst/>
            <a:rect l="l" t="t" r="r" b="b"/>
            <a:pathLst>
              <a:path w="6881426" h="6098664">
                <a:moveTo>
                  <a:pt x="0" y="0"/>
                </a:moveTo>
                <a:lnTo>
                  <a:pt x="6881425" y="0"/>
                </a:lnTo>
                <a:lnTo>
                  <a:pt x="6881425" y="6098663"/>
                </a:lnTo>
                <a:lnTo>
                  <a:pt x="0" y="6098663"/>
                </a:lnTo>
                <a:lnTo>
                  <a:pt x="0" y="0"/>
                </a:lnTo>
                <a:close/>
              </a:path>
            </a:pathLst>
          </a:custGeom>
          <a:blipFill>
            <a:blip r:embed="rId2"/>
            <a:stretch>
              <a:fillRect/>
            </a:stretch>
          </a:blipFill>
        </p:spPr>
      </p:sp>
      <p:sp>
        <p:nvSpPr>
          <p:cNvPr id="13" name="Freeform 13"/>
          <p:cNvSpPr/>
          <p:nvPr/>
        </p:nvSpPr>
        <p:spPr>
          <a:xfrm rot="4898934">
            <a:off x="-1094383" y="5165935"/>
            <a:ext cx="6881426" cy="6098664"/>
          </a:xfrm>
          <a:custGeom>
            <a:avLst/>
            <a:gdLst/>
            <a:ahLst/>
            <a:cxnLst/>
            <a:rect l="l" t="t" r="r" b="b"/>
            <a:pathLst>
              <a:path w="6881426" h="6098664">
                <a:moveTo>
                  <a:pt x="0" y="0"/>
                </a:moveTo>
                <a:lnTo>
                  <a:pt x="6881426" y="0"/>
                </a:lnTo>
                <a:lnTo>
                  <a:pt x="6881426" y="6098664"/>
                </a:lnTo>
                <a:lnTo>
                  <a:pt x="0" y="6098664"/>
                </a:lnTo>
                <a:lnTo>
                  <a:pt x="0" y="0"/>
                </a:lnTo>
                <a:close/>
              </a:path>
            </a:pathLst>
          </a:custGeom>
          <a:blipFill>
            <a:blip r:embed="rId3"/>
            <a:stretch>
              <a:fillRect/>
            </a:stretch>
          </a:blipFill>
        </p:spPr>
      </p:sp>
      <p:sp>
        <p:nvSpPr>
          <p:cNvPr id="14" name="Freeform 14"/>
          <p:cNvSpPr/>
          <p:nvPr/>
        </p:nvSpPr>
        <p:spPr>
          <a:xfrm rot="-4141070">
            <a:off x="-1198530" y="8656296"/>
            <a:ext cx="6091574" cy="5847911"/>
          </a:xfrm>
          <a:custGeom>
            <a:avLst/>
            <a:gdLst/>
            <a:ahLst/>
            <a:cxnLst/>
            <a:rect l="l" t="t" r="r" b="b"/>
            <a:pathLst>
              <a:path w="6091574" h="5847911">
                <a:moveTo>
                  <a:pt x="0" y="0"/>
                </a:moveTo>
                <a:lnTo>
                  <a:pt x="6091574" y="0"/>
                </a:lnTo>
                <a:lnTo>
                  <a:pt x="6091574" y="5847912"/>
                </a:lnTo>
                <a:lnTo>
                  <a:pt x="0" y="5847912"/>
                </a:lnTo>
                <a:lnTo>
                  <a:pt x="0" y="0"/>
                </a:lnTo>
                <a:close/>
              </a:path>
            </a:pathLst>
          </a:custGeom>
          <a:blipFill>
            <a:blip r:embed="rId4"/>
            <a:stretch>
              <a:fillRect/>
            </a:stretch>
          </a:blipFill>
        </p:spPr>
      </p:sp>
      <p:sp>
        <p:nvSpPr>
          <p:cNvPr id="15" name="Freeform 15"/>
          <p:cNvSpPr/>
          <p:nvPr/>
        </p:nvSpPr>
        <p:spPr>
          <a:xfrm rot="-2584111">
            <a:off x="15805030" y="-359876"/>
            <a:ext cx="5778170" cy="5547043"/>
          </a:xfrm>
          <a:custGeom>
            <a:avLst/>
            <a:gdLst/>
            <a:ahLst/>
            <a:cxnLst/>
            <a:rect l="l" t="t" r="r" b="b"/>
            <a:pathLst>
              <a:path w="5778170" h="5547043">
                <a:moveTo>
                  <a:pt x="0" y="0"/>
                </a:moveTo>
                <a:lnTo>
                  <a:pt x="5778169" y="0"/>
                </a:lnTo>
                <a:lnTo>
                  <a:pt x="5778169" y="5547042"/>
                </a:lnTo>
                <a:lnTo>
                  <a:pt x="0" y="5547042"/>
                </a:lnTo>
                <a:lnTo>
                  <a:pt x="0" y="0"/>
                </a:lnTo>
                <a:close/>
              </a:path>
            </a:pathLst>
          </a:custGeom>
          <a:blipFill>
            <a:blip r:embed="rId5"/>
            <a:stretch>
              <a:fillRect/>
            </a:stretch>
          </a:blipFill>
        </p:spPr>
      </p:sp>
      <p:sp>
        <p:nvSpPr>
          <p:cNvPr id="16" name="TextBox 16"/>
          <p:cNvSpPr txBox="1"/>
          <p:nvPr/>
        </p:nvSpPr>
        <p:spPr>
          <a:xfrm>
            <a:off x="6631431" y="7055948"/>
            <a:ext cx="2151927" cy="355600"/>
          </a:xfrm>
          <a:prstGeom prst="rect">
            <a:avLst/>
          </a:prstGeom>
        </p:spPr>
        <p:txBody>
          <a:bodyPr lIns="0" tIns="0" rIns="0" bIns="0" rtlCol="0" anchor="t">
            <a:spAutoFit/>
          </a:bodyPr>
          <a:lstStyle/>
          <a:p>
            <a:pPr algn="l">
              <a:lnSpc>
                <a:spcPts val="2775"/>
              </a:lnSpc>
            </a:pPr>
            <a:r>
              <a:rPr lang="en-US" sz="1980">
                <a:solidFill>
                  <a:srgbClr val="FFFFFF"/>
                </a:solidFill>
                <a:latin typeface="思源黑体 1 Medium" panose="020B0600000000000000" charset="-122"/>
                <a:ea typeface="思源黑体 1 Medium" panose="020B0600000000000000" charset="-122"/>
              </a:rPr>
              <a:t>学生：</a:t>
            </a:r>
            <a:r>
              <a:rPr lang="zh-CN" altLang="en-US" sz="1980">
                <a:solidFill>
                  <a:srgbClr val="FFFFFF"/>
                </a:solidFill>
                <a:latin typeface="思源黑体 1 Medium" panose="020B0600000000000000" charset="-122"/>
                <a:ea typeface="思源黑体 1 Medium" panose="020B0600000000000000" charset="-122"/>
              </a:rPr>
              <a:t>林星宇</a:t>
            </a:r>
            <a:endParaRPr lang="zh-CN" altLang="en-US" sz="1980">
              <a:solidFill>
                <a:srgbClr val="FFFFFF"/>
              </a:solidFill>
              <a:latin typeface="思源黑体 1 Medium" panose="020B0600000000000000" charset="-122"/>
              <a:ea typeface="思源黑体 1 Medium" panose="020B0600000000000000" charset="-122"/>
            </a:endParaRPr>
          </a:p>
        </p:txBody>
      </p:sp>
      <p:sp>
        <p:nvSpPr>
          <p:cNvPr id="17" name="TextBox 17"/>
          <p:cNvSpPr txBox="1"/>
          <p:nvPr/>
        </p:nvSpPr>
        <p:spPr>
          <a:xfrm>
            <a:off x="10094526" y="7055948"/>
            <a:ext cx="2151927" cy="355600"/>
          </a:xfrm>
          <a:prstGeom prst="rect">
            <a:avLst/>
          </a:prstGeom>
        </p:spPr>
        <p:txBody>
          <a:bodyPr lIns="0" tIns="0" rIns="0" bIns="0" rtlCol="0" anchor="t">
            <a:spAutoFit/>
          </a:bodyPr>
          <a:lstStyle/>
          <a:p>
            <a:pPr marL="0" lvl="0" indent="0" algn="l">
              <a:lnSpc>
                <a:spcPts val="2775"/>
              </a:lnSpc>
              <a:spcBef>
                <a:spcPct val="0"/>
              </a:spcBef>
            </a:pPr>
            <a:r>
              <a:rPr lang="zh-CN" altLang="en-US" sz="1980" u="none" strike="noStrike">
                <a:solidFill>
                  <a:srgbClr val="FFFFFF"/>
                </a:solidFill>
                <a:latin typeface="思源黑体 1 Medium" panose="020B0600000000000000" charset="-122"/>
                <a:ea typeface="思源黑体 1 Medium" panose="020B0600000000000000" charset="-122"/>
              </a:rPr>
              <a:t>任课</a:t>
            </a:r>
            <a:r>
              <a:rPr lang="en-US" sz="1980" u="none" strike="noStrike">
                <a:solidFill>
                  <a:srgbClr val="FFFFFF"/>
                </a:solidFill>
                <a:latin typeface="思源黑体 1 Medium" panose="020B0600000000000000" charset="-122"/>
                <a:ea typeface="思源黑体 1 Medium" panose="020B0600000000000000" charset="-122"/>
              </a:rPr>
              <a:t>老师：</a:t>
            </a:r>
            <a:r>
              <a:rPr lang="zh-CN" altLang="en-US" sz="1980" u="none" strike="noStrike">
                <a:solidFill>
                  <a:srgbClr val="FFFFFF"/>
                </a:solidFill>
                <a:latin typeface="思源黑体 1 Medium" panose="020B0600000000000000" charset="-122"/>
                <a:ea typeface="思源黑体 1 Medium" panose="020B0600000000000000" charset="-122"/>
              </a:rPr>
              <a:t>吴昊</a:t>
            </a:r>
            <a:endParaRPr lang="zh-CN" altLang="en-US" sz="1980" u="none" strike="noStrike">
              <a:solidFill>
                <a:srgbClr val="FFFFFF"/>
              </a:solidFill>
              <a:latin typeface="思源黑体 1 Medium" panose="020B0600000000000000" charset="-122"/>
              <a:ea typeface="思源黑体 1 Medium" panose="020B0600000000000000" charset="-122"/>
            </a:endParaRPr>
          </a:p>
        </p:txBody>
      </p:sp>
      <p:sp>
        <p:nvSpPr>
          <p:cNvPr id="18" name="TextBox 18"/>
          <p:cNvSpPr txBox="1"/>
          <p:nvPr/>
        </p:nvSpPr>
        <p:spPr>
          <a:xfrm>
            <a:off x="13359452" y="9475463"/>
            <a:ext cx="4337014" cy="330835"/>
          </a:xfrm>
          <a:prstGeom prst="rect">
            <a:avLst/>
          </a:prstGeom>
        </p:spPr>
        <p:txBody>
          <a:bodyPr lIns="0" tIns="0" rIns="0" bIns="0" rtlCol="0" anchor="t">
            <a:spAutoFit/>
          </a:bodyPr>
          <a:lstStyle/>
          <a:p>
            <a:pPr algn="r">
              <a:lnSpc>
                <a:spcPts val="2580"/>
              </a:lnSpc>
            </a:pPr>
            <a:r>
              <a:rPr lang="en-US" sz="1955" spc="191">
                <a:solidFill>
                  <a:srgbClr val="1E1E1E"/>
                </a:solidFill>
                <a:latin typeface="思源黑体 1 Medium" panose="020B0600000000000000" charset="-122"/>
                <a:ea typeface="思源黑体 1 Medium" panose="020B0600000000000000" charset="-122"/>
              </a:rPr>
              <a:t>2025</a:t>
            </a:r>
            <a:r>
              <a:rPr lang="zh-CN" altLang="en-US" sz="1955" spc="191">
                <a:solidFill>
                  <a:srgbClr val="1E1E1E"/>
                </a:solidFill>
                <a:latin typeface="思源黑体 1 Medium" panose="020B0600000000000000" charset="-122"/>
                <a:ea typeface="思源黑体 1 Medium" panose="020B0600000000000000" charset="-122"/>
              </a:rPr>
              <a:t>年</a:t>
            </a:r>
            <a:r>
              <a:rPr lang="en-US" altLang="zh-CN" sz="1955" spc="191">
                <a:solidFill>
                  <a:srgbClr val="1E1E1E"/>
                </a:solidFill>
                <a:latin typeface="思源黑体 1 Medium" panose="020B0600000000000000" charset="-122"/>
                <a:ea typeface="思源黑体 1 Medium" panose="020B0600000000000000" charset="-122"/>
              </a:rPr>
              <a:t>2</a:t>
            </a:r>
            <a:r>
              <a:rPr lang="zh-CN" altLang="en-US" sz="1955" spc="191">
                <a:solidFill>
                  <a:srgbClr val="1E1E1E"/>
                </a:solidFill>
                <a:latin typeface="思源黑体 1 Medium" panose="020B0600000000000000" charset="-122"/>
                <a:ea typeface="思源黑体 1 Medium" panose="020B0600000000000000" charset="-122"/>
              </a:rPr>
              <a:t>月</a:t>
            </a:r>
            <a:r>
              <a:rPr lang="en-US" altLang="zh-CN" sz="1955" spc="191">
                <a:solidFill>
                  <a:srgbClr val="1E1E1E"/>
                </a:solidFill>
                <a:latin typeface="思源黑体 1 Medium" panose="020B0600000000000000" charset="-122"/>
                <a:ea typeface="思源黑体 1 Medium" panose="020B0600000000000000" charset="-122"/>
              </a:rPr>
              <a:t>17</a:t>
            </a:r>
            <a:r>
              <a:rPr lang="zh-CN" altLang="en-US" sz="1955" spc="191">
                <a:solidFill>
                  <a:srgbClr val="1E1E1E"/>
                </a:solidFill>
                <a:latin typeface="思源黑体 1 Medium" panose="020B0600000000000000" charset="-122"/>
                <a:ea typeface="思源黑体 1 Medium" panose="020B0600000000000000" charset="-122"/>
              </a:rPr>
              <a:t>日</a:t>
            </a:r>
            <a:endParaRPr lang="zh-CN" altLang="en-US" sz="1955" spc="191">
              <a:solidFill>
                <a:srgbClr val="1E1E1E"/>
              </a:solidFill>
              <a:latin typeface="思源黑体 1 Medium" panose="020B0600000000000000" charset="-122"/>
              <a:ea typeface="思源黑体 1 Medium" panose="020B0600000000000000" charset="-122"/>
            </a:endParaRPr>
          </a:p>
        </p:txBody>
      </p:sp>
      <p:sp>
        <p:nvSpPr>
          <p:cNvPr id="19" name="TextBox 19"/>
          <p:cNvSpPr txBox="1"/>
          <p:nvPr/>
        </p:nvSpPr>
        <p:spPr>
          <a:xfrm>
            <a:off x="591534" y="456558"/>
            <a:ext cx="4337014" cy="322642"/>
          </a:xfrm>
          <a:prstGeom prst="rect">
            <a:avLst/>
          </a:prstGeom>
        </p:spPr>
        <p:txBody>
          <a:bodyPr lIns="0" tIns="0" rIns="0" bIns="0" rtlCol="0" anchor="t">
            <a:spAutoFit/>
          </a:bodyPr>
          <a:lstStyle/>
          <a:p>
            <a:pPr algn="just">
              <a:lnSpc>
                <a:spcPts val="2580"/>
              </a:lnSpc>
            </a:pPr>
            <a:r>
              <a:rPr lang="en-US" sz="1955" spc="191">
                <a:solidFill>
                  <a:srgbClr val="1E1E1E"/>
                </a:solidFill>
                <a:latin typeface="思源黑体 1 Medium" panose="020B0600000000000000" charset="-122"/>
                <a:ea typeface="思源黑体 1 Medium" panose="020B0600000000000000" charset="-122"/>
              </a:rPr>
              <a:t>毕业答辩/课题研究/学术汇报</a:t>
            </a:r>
            <a:endParaRPr lang="en-US" sz="1955" spc="191">
              <a:solidFill>
                <a:srgbClr val="1E1E1E"/>
              </a:solidFill>
              <a:latin typeface="思源黑体 1 Medium" panose="020B0600000000000000" charset="-122"/>
              <a:ea typeface="思源黑体 1 Medium" panose="020B06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1220610" y="-526805"/>
            <a:ext cx="4498621" cy="3986902"/>
          </a:xfrm>
          <a:custGeom>
            <a:avLst/>
            <a:gdLst/>
            <a:ahLst/>
            <a:cxnLst/>
            <a:rect l="l" t="t" r="r" b="b"/>
            <a:pathLst>
              <a:path w="4498621" h="3986902">
                <a:moveTo>
                  <a:pt x="0" y="0"/>
                </a:moveTo>
                <a:lnTo>
                  <a:pt x="4498620" y="0"/>
                </a:lnTo>
                <a:lnTo>
                  <a:pt x="4498620" y="3986902"/>
                </a:lnTo>
                <a:lnTo>
                  <a:pt x="0" y="3986902"/>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rot="5233484">
            <a:off x="-2700445" y="-91370"/>
            <a:ext cx="4129209" cy="3964040"/>
          </a:xfrm>
          <a:custGeom>
            <a:avLst/>
            <a:gdLst/>
            <a:ahLst/>
            <a:cxnLst/>
            <a:rect l="l" t="t" r="r" b="b"/>
            <a:pathLst>
              <a:path w="4129209" h="3964040">
                <a:moveTo>
                  <a:pt x="0" y="0"/>
                </a:moveTo>
                <a:lnTo>
                  <a:pt x="4129209" y="0"/>
                </a:lnTo>
                <a:lnTo>
                  <a:pt x="4129209" y="3964040"/>
                </a:lnTo>
                <a:lnTo>
                  <a:pt x="0" y="39640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7787133" y="4409884"/>
            <a:ext cx="10611650" cy="7506760"/>
          </a:xfrm>
          <a:custGeom>
            <a:avLst/>
            <a:gdLst/>
            <a:ahLst/>
            <a:cxnLst/>
            <a:rect l="l" t="t" r="r" b="b"/>
            <a:pathLst>
              <a:path w="10611650" h="7506760">
                <a:moveTo>
                  <a:pt x="0" y="0"/>
                </a:moveTo>
                <a:lnTo>
                  <a:pt x="10611649" y="0"/>
                </a:lnTo>
                <a:lnTo>
                  <a:pt x="10611649" y="7506760"/>
                </a:lnTo>
                <a:lnTo>
                  <a:pt x="0" y="7506760"/>
                </a:lnTo>
                <a:lnTo>
                  <a:pt x="0" y="0"/>
                </a:lnTo>
                <a:close/>
              </a:path>
            </a:pathLst>
          </a:custGeom>
          <a:blipFill>
            <a:blip r:embed="rId5">
              <a:alphaModFix amt="26000"/>
            </a:blip>
            <a:stretch>
              <a:fillRect/>
            </a:stretch>
          </a:blipFill>
        </p:spPr>
      </p:sp>
      <p:sp>
        <p:nvSpPr>
          <p:cNvPr id="5" name="Freeform 5"/>
          <p:cNvSpPr/>
          <p:nvPr/>
        </p:nvSpPr>
        <p:spPr>
          <a:xfrm rot="65218">
            <a:off x="13904829" y="7117959"/>
            <a:ext cx="4456889" cy="3949918"/>
          </a:xfrm>
          <a:custGeom>
            <a:avLst/>
            <a:gdLst/>
            <a:ahLst/>
            <a:cxnLst/>
            <a:rect l="l" t="t" r="r" b="b"/>
            <a:pathLst>
              <a:path w="4456889" h="3949918">
                <a:moveTo>
                  <a:pt x="0" y="0"/>
                </a:moveTo>
                <a:lnTo>
                  <a:pt x="4456889" y="0"/>
                </a:lnTo>
                <a:lnTo>
                  <a:pt x="4456889" y="3949918"/>
                </a:lnTo>
                <a:lnTo>
                  <a:pt x="0" y="39499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379007">
            <a:off x="16635739" y="7678191"/>
            <a:ext cx="3860647" cy="3706221"/>
          </a:xfrm>
          <a:custGeom>
            <a:avLst/>
            <a:gdLst/>
            <a:ahLst/>
            <a:cxnLst/>
            <a:rect l="l" t="t" r="r" b="b"/>
            <a:pathLst>
              <a:path w="3860647" h="3706221">
                <a:moveTo>
                  <a:pt x="0" y="0"/>
                </a:moveTo>
                <a:lnTo>
                  <a:pt x="3860647" y="0"/>
                </a:lnTo>
                <a:lnTo>
                  <a:pt x="3860647" y="3706221"/>
                </a:lnTo>
                <a:lnTo>
                  <a:pt x="0" y="37062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957057" y="3338277"/>
            <a:ext cx="5269005" cy="4824987"/>
          </a:xfrm>
          <a:custGeom>
            <a:avLst/>
            <a:gdLst/>
            <a:ahLst/>
            <a:cxnLst/>
            <a:rect l="l" t="t" r="r" b="b"/>
            <a:pathLst>
              <a:path w="5269005" h="4824987">
                <a:moveTo>
                  <a:pt x="0" y="0"/>
                </a:moveTo>
                <a:lnTo>
                  <a:pt x="5269005" y="0"/>
                </a:lnTo>
                <a:lnTo>
                  <a:pt x="5269005" y="4824987"/>
                </a:lnTo>
                <a:lnTo>
                  <a:pt x="0" y="482498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8" name="Group 8"/>
          <p:cNvGrpSpPr/>
          <p:nvPr>
            <p:custDataLst>
              <p:tags r:id="rId12"/>
            </p:custDataLst>
          </p:nvPr>
        </p:nvGrpSpPr>
        <p:grpSpPr>
          <a:xfrm>
            <a:off x="7986445" y="3076614"/>
            <a:ext cx="8287348" cy="2421910"/>
            <a:chOff x="0" y="0"/>
            <a:chExt cx="2182676" cy="637869"/>
          </a:xfrm>
        </p:grpSpPr>
        <p:sp>
          <p:nvSpPr>
            <p:cNvPr id="9" name="Freeform 9"/>
            <p:cNvSpPr/>
            <p:nvPr>
              <p:custDataLst>
                <p:tags r:id="rId13"/>
              </p:custDataLst>
            </p:nvPr>
          </p:nvSpPr>
          <p:spPr>
            <a:xfrm>
              <a:off x="0" y="0"/>
              <a:ext cx="2182676" cy="637869"/>
            </a:xfrm>
            <a:custGeom>
              <a:avLst/>
              <a:gdLst/>
              <a:ahLst/>
              <a:cxnLst/>
              <a:rect l="l" t="t" r="r" b="b"/>
              <a:pathLst>
                <a:path w="2182676" h="637869">
                  <a:moveTo>
                    <a:pt x="0" y="0"/>
                  </a:moveTo>
                  <a:lnTo>
                    <a:pt x="2182676" y="0"/>
                  </a:lnTo>
                  <a:lnTo>
                    <a:pt x="2182676" y="637869"/>
                  </a:lnTo>
                  <a:lnTo>
                    <a:pt x="0" y="637869"/>
                  </a:lnTo>
                  <a:close/>
                </a:path>
              </a:pathLst>
            </a:custGeom>
            <a:solidFill>
              <a:srgbClr val="000000">
                <a:alpha val="0"/>
              </a:srgbClr>
            </a:solidFill>
            <a:ln w="19050" cap="sq">
              <a:solidFill>
                <a:srgbClr val="EBCCCB"/>
              </a:solidFill>
              <a:prstDash val="solid"/>
              <a:miter/>
            </a:ln>
          </p:spPr>
        </p:sp>
        <p:sp>
          <p:nvSpPr>
            <p:cNvPr id="10" name="TextBox 10"/>
            <p:cNvSpPr txBox="1"/>
            <p:nvPr/>
          </p:nvSpPr>
          <p:spPr>
            <a:xfrm>
              <a:off x="0" y="-47625"/>
              <a:ext cx="2182676" cy="685494"/>
            </a:xfrm>
            <a:prstGeom prst="rect">
              <a:avLst/>
            </a:prstGeom>
          </p:spPr>
          <p:txBody>
            <a:bodyPr lIns="50800" tIns="50800" rIns="50800" bIns="50800" rtlCol="0" anchor="ctr"/>
            <a:lstStyle/>
            <a:p>
              <a:pPr algn="ctr">
                <a:lnSpc>
                  <a:spcPts val="2660"/>
                </a:lnSpc>
              </a:pPr>
            </a:p>
          </p:txBody>
        </p:sp>
      </p:grpSp>
      <p:grpSp>
        <p:nvGrpSpPr>
          <p:cNvPr id="11" name="Group 11"/>
          <p:cNvGrpSpPr/>
          <p:nvPr>
            <p:custDataLst>
              <p:tags r:id="rId14"/>
            </p:custDataLst>
          </p:nvPr>
        </p:nvGrpSpPr>
        <p:grpSpPr>
          <a:xfrm>
            <a:off x="7986445" y="5925126"/>
            <a:ext cx="8287348" cy="2421910"/>
            <a:chOff x="0" y="0"/>
            <a:chExt cx="2182676" cy="637869"/>
          </a:xfrm>
        </p:grpSpPr>
        <p:sp>
          <p:nvSpPr>
            <p:cNvPr id="12" name="Freeform 12"/>
            <p:cNvSpPr/>
            <p:nvPr>
              <p:custDataLst>
                <p:tags r:id="rId15"/>
              </p:custDataLst>
            </p:nvPr>
          </p:nvSpPr>
          <p:spPr>
            <a:xfrm>
              <a:off x="0" y="0"/>
              <a:ext cx="2182676" cy="637869"/>
            </a:xfrm>
            <a:custGeom>
              <a:avLst/>
              <a:gdLst/>
              <a:ahLst/>
              <a:cxnLst/>
              <a:rect l="l" t="t" r="r" b="b"/>
              <a:pathLst>
                <a:path w="2182676" h="637869">
                  <a:moveTo>
                    <a:pt x="0" y="0"/>
                  </a:moveTo>
                  <a:lnTo>
                    <a:pt x="2182676" y="0"/>
                  </a:lnTo>
                  <a:lnTo>
                    <a:pt x="2182676" y="637869"/>
                  </a:lnTo>
                  <a:lnTo>
                    <a:pt x="0" y="637869"/>
                  </a:lnTo>
                  <a:close/>
                </a:path>
              </a:pathLst>
            </a:custGeom>
            <a:solidFill>
              <a:srgbClr val="000000">
                <a:alpha val="0"/>
              </a:srgbClr>
            </a:solidFill>
            <a:ln w="19050" cap="sq">
              <a:solidFill>
                <a:srgbClr val="8A1C1F"/>
              </a:solidFill>
              <a:prstDash val="solid"/>
              <a:miter/>
            </a:ln>
          </p:spPr>
        </p:sp>
        <p:sp>
          <p:nvSpPr>
            <p:cNvPr id="13" name="TextBox 13"/>
            <p:cNvSpPr txBox="1"/>
            <p:nvPr/>
          </p:nvSpPr>
          <p:spPr>
            <a:xfrm>
              <a:off x="0" y="-47625"/>
              <a:ext cx="2182676" cy="685494"/>
            </a:xfrm>
            <a:prstGeom prst="rect">
              <a:avLst/>
            </a:prstGeom>
          </p:spPr>
          <p:txBody>
            <a:bodyPr lIns="50800" tIns="50800" rIns="50800" bIns="50800" rtlCol="0" anchor="ctr"/>
            <a:lstStyle/>
            <a:p>
              <a:pPr marL="0" lvl="0" indent="0" algn="ctr">
                <a:lnSpc>
                  <a:spcPts val="2660"/>
                </a:lnSpc>
                <a:spcBef>
                  <a:spcPct val="0"/>
                </a:spcBef>
              </a:pPr>
            </a:p>
          </p:txBody>
        </p:sp>
      </p:grpSp>
      <p:sp>
        <p:nvSpPr>
          <p:cNvPr id="14" name="Freeform 14"/>
          <p:cNvSpPr/>
          <p:nvPr/>
        </p:nvSpPr>
        <p:spPr>
          <a:xfrm>
            <a:off x="0" y="8072886"/>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14671173" y="32994"/>
            <a:ext cx="3616827" cy="1857657"/>
          </a:xfrm>
          <a:custGeom>
            <a:avLst/>
            <a:gdLst/>
            <a:ahLst/>
            <a:cxnLst/>
            <a:rect l="l" t="t" r="r" b="b"/>
            <a:pathLst>
              <a:path w="3616827" h="1857657">
                <a:moveTo>
                  <a:pt x="0" y="0"/>
                </a:moveTo>
                <a:lnTo>
                  <a:pt x="3616827" y="0"/>
                </a:lnTo>
                <a:lnTo>
                  <a:pt x="3616827" y="1857656"/>
                </a:lnTo>
                <a:lnTo>
                  <a:pt x="0" y="1857656"/>
                </a:lnTo>
                <a:lnTo>
                  <a:pt x="0" y="0"/>
                </a:lnTo>
                <a:close/>
              </a:path>
            </a:pathLst>
          </a:custGeom>
          <a:blipFill>
            <a:blip r:embed="rId18"/>
            <a:stretch>
              <a:fillRect/>
            </a:stretch>
          </a:blipFill>
        </p:spPr>
      </p:sp>
      <p:sp>
        <p:nvSpPr>
          <p:cNvPr id="16" name="TextBox 16"/>
          <p:cNvSpPr txBox="1"/>
          <p:nvPr/>
        </p:nvSpPr>
        <p:spPr>
          <a:xfrm>
            <a:off x="5940372" y="1371639"/>
            <a:ext cx="6407257" cy="815340"/>
          </a:xfrm>
          <a:prstGeom prst="rect">
            <a:avLst/>
          </a:prstGeom>
        </p:spPr>
        <p:txBody>
          <a:bodyPr lIns="0" tIns="0" rIns="0" bIns="0" rtlCol="0" anchor="t">
            <a:spAutoFit/>
          </a:bodyPr>
          <a:lstStyle/>
          <a:p>
            <a:pPr algn="ctr">
              <a:lnSpc>
                <a:spcPts val="6360"/>
              </a:lnSpc>
            </a:pPr>
            <a:r>
              <a:rPr lang="en-US" sz="5300">
                <a:solidFill>
                  <a:srgbClr val="100F0D"/>
                </a:solidFill>
                <a:ea typeface="思源黑体 1 Bold" panose="020B0800000000000000" charset="-122"/>
              </a:rPr>
              <a:t>技术栈</a:t>
            </a:r>
            <a:endParaRPr lang="en-US" sz="5300">
              <a:solidFill>
                <a:srgbClr val="100F0D"/>
              </a:solidFill>
              <a:ea typeface="思源黑体 1 Bold" panose="020B0800000000000000" charset="-122"/>
            </a:endParaRPr>
          </a:p>
        </p:txBody>
      </p:sp>
      <p:sp>
        <p:nvSpPr>
          <p:cNvPr id="17" name="TextBox 17"/>
          <p:cNvSpPr txBox="1"/>
          <p:nvPr>
            <p:custDataLst>
              <p:tags r:id="rId19"/>
            </p:custDataLst>
          </p:nvPr>
        </p:nvSpPr>
        <p:spPr>
          <a:xfrm>
            <a:off x="8576344" y="3972599"/>
            <a:ext cx="7215942" cy="1226820"/>
          </a:xfrm>
          <a:prstGeom prst="rect">
            <a:avLst/>
          </a:prstGeom>
        </p:spPr>
        <p:txBody>
          <a:bodyPr lIns="0" tIns="0" rIns="0" bIns="0" rtlCol="0" anchor="t">
            <a:spAutoFit/>
          </a:bodyPr>
          <a:lstStyle/>
          <a:p>
            <a:pPr algn="just">
              <a:lnSpc>
                <a:spcPts val="3190"/>
              </a:lnSpc>
            </a:pPr>
            <a:r>
              <a:rPr lang="en-US" sz="1900">
                <a:solidFill>
                  <a:srgbClr val="100F0D"/>
                </a:solidFill>
                <a:ea typeface="思源黑体 2" panose="020B0500000000000000" charset="-122"/>
              </a:rPr>
              <a:t>选择 Unity  3D引擎作为游戏开发平台，主要是因为其强大的图形处理能力和丰富的组件库，可以帮助快速实现游戏的用户界面、动画效果以及物理引擎。</a:t>
            </a:r>
            <a:endParaRPr lang="en-US" sz="1900">
              <a:solidFill>
                <a:srgbClr val="100F0D"/>
              </a:solidFill>
              <a:ea typeface="思源黑体 2" panose="020B0500000000000000" charset="-122"/>
            </a:endParaRPr>
          </a:p>
        </p:txBody>
      </p:sp>
      <p:sp>
        <p:nvSpPr>
          <p:cNvPr id="18" name="TextBox 18"/>
          <p:cNvSpPr txBox="1"/>
          <p:nvPr>
            <p:custDataLst>
              <p:tags r:id="rId20"/>
            </p:custDataLst>
          </p:nvPr>
        </p:nvSpPr>
        <p:spPr>
          <a:xfrm>
            <a:off x="8576310" y="3252470"/>
            <a:ext cx="4355465" cy="560070"/>
          </a:xfrm>
          <a:prstGeom prst="rect">
            <a:avLst/>
          </a:prstGeom>
        </p:spPr>
        <p:txBody>
          <a:bodyPr wrap="square" lIns="0" tIns="0" rIns="0" bIns="0" rtlCol="0" anchor="t">
            <a:spAutoFit/>
          </a:bodyPr>
          <a:lstStyle/>
          <a:p>
            <a:pPr algn="l">
              <a:lnSpc>
                <a:spcPts val="4370"/>
              </a:lnSpc>
            </a:pPr>
            <a:r>
              <a:rPr lang="en-US" sz="2800">
                <a:solidFill>
                  <a:srgbClr val="100F0D"/>
                </a:solidFill>
                <a:ea typeface="思源黑体 2 Bold" panose="020B0800000000000000" charset="-122"/>
              </a:rPr>
              <a:t>Unity 6（6000.0.33f1）</a:t>
            </a:r>
            <a:endParaRPr lang="en-US" sz="2800">
              <a:solidFill>
                <a:srgbClr val="100F0D"/>
              </a:solidFill>
              <a:ea typeface="思源黑体 2 Bold" panose="020B0800000000000000" charset="-122"/>
            </a:endParaRPr>
          </a:p>
        </p:txBody>
      </p:sp>
      <p:sp>
        <p:nvSpPr>
          <p:cNvPr id="19" name="TextBox 19"/>
          <p:cNvSpPr txBox="1"/>
          <p:nvPr>
            <p:custDataLst>
              <p:tags r:id="rId21"/>
            </p:custDataLst>
          </p:nvPr>
        </p:nvSpPr>
        <p:spPr>
          <a:xfrm>
            <a:off x="8576344" y="6821111"/>
            <a:ext cx="7215942" cy="817880"/>
          </a:xfrm>
          <a:prstGeom prst="rect">
            <a:avLst/>
          </a:prstGeom>
        </p:spPr>
        <p:txBody>
          <a:bodyPr lIns="0" tIns="0" rIns="0" bIns="0" rtlCol="0" anchor="t">
            <a:spAutoFit/>
          </a:bodyPr>
          <a:lstStyle/>
          <a:p>
            <a:pPr marL="0" lvl="0" indent="0" algn="just">
              <a:lnSpc>
                <a:spcPts val="3190"/>
              </a:lnSpc>
              <a:spcBef>
                <a:spcPct val="0"/>
              </a:spcBef>
            </a:pPr>
            <a:r>
              <a:rPr lang="en-US" sz="1900" u="none" strike="noStrike">
                <a:solidFill>
                  <a:srgbClr val="100F0D"/>
                </a:solidFill>
                <a:ea typeface="思源黑体 2" panose="020B0500000000000000" charset="-122"/>
              </a:rPr>
              <a:t>使用 C# 语言进行编程，C# 具有良好的面向对象特性，能够帮助组织代码，提高代码可维护性。</a:t>
            </a:r>
            <a:endParaRPr lang="en-US" sz="1900" u="none" strike="noStrike">
              <a:solidFill>
                <a:srgbClr val="100F0D"/>
              </a:solidFill>
              <a:ea typeface="思源黑体 2" panose="020B0500000000000000" charset="-122"/>
            </a:endParaRPr>
          </a:p>
        </p:txBody>
      </p:sp>
      <p:sp>
        <p:nvSpPr>
          <p:cNvPr id="20" name="TextBox 20"/>
          <p:cNvSpPr txBox="1"/>
          <p:nvPr>
            <p:custDataLst>
              <p:tags r:id="rId22"/>
            </p:custDataLst>
          </p:nvPr>
        </p:nvSpPr>
        <p:spPr>
          <a:xfrm>
            <a:off x="8576344" y="6138184"/>
            <a:ext cx="2365256" cy="560070"/>
          </a:xfrm>
          <a:prstGeom prst="rect">
            <a:avLst/>
          </a:prstGeom>
        </p:spPr>
        <p:txBody>
          <a:bodyPr lIns="0" tIns="0" rIns="0" bIns="0" rtlCol="0" anchor="t">
            <a:spAutoFit/>
          </a:bodyPr>
          <a:lstStyle/>
          <a:p>
            <a:pPr algn="l">
              <a:lnSpc>
                <a:spcPts val="4370"/>
              </a:lnSpc>
            </a:pPr>
            <a:r>
              <a:rPr lang="en-US" sz="2800">
                <a:solidFill>
                  <a:srgbClr val="100F0D"/>
                </a:solidFill>
                <a:ea typeface="思源黑体 2 Bold" panose="020B0800000000000000" charset="-122"/>
              </a:rPr>
              <a:t>C# 3.0</a:t>
            </a:r>
            <a:endParaRPr lang="en-US" sz="2800">
              <a:solidFill>
                <a:srgbClr val="100F0D"/>
              </a:solidFill>
              <a:ea typeface="思源黑体 2 Bold" panose="020B0800000000000000" charset="-122"/>
            </a:endParaRPr>
          </a:p>
        </p:txBody>
      </p:sp>
      <p:sp>
        <p:nvSpPr>
          <p:cNvPr id="21" name="文本框 20"/>
          <p:cNvSpPr txBox="1"/>
          <p:nvPr/>
        </p:nvSpPr>
        <p:spPr>
          <a:xfrm>
            <a:off x="10210800" y="2233295"/>
            <a:ext cx="6804660" cy="500380"/>
          </a:xfrm>
          <a:prstGeom prst="rect">
            <a:avLst/>
          </a:prstGeom>
          <a:noFill/>
        </p:spPr>
        <p:txBody>
          <a:bodyPr wrap="square" rtlCol="0">
            <a:spAutoFit/>
          </a:bodyPr>
          <a:p>
            <a:pPr algn="just">
              <a:lnSpc>
                <a:spcPts val="3190"/>
              </a:lnSpc>
              <a:buClrTx/>
              <a:buSzTx/>
              <a:buFontTx/>
            </a:pPr>
            <a:r>
              <a:rPr lang="en-US" sz="1900">
                <a:solidFill>
                  <a:srgbClr val="100F0D"/>
                </a:solidFill>
                <a:ea typeface="思源黑体 2" panose="020B0500000000000000" charset="-122"/>
              </a:rPr>
              <a:t>Github开源仓库地址：https://github.com/nicccce/mouse-maze</a:t>
            </a:r>
            <a:endParaRPr lang="en-US" sz="1900">
              <a:solidFill>
                <a:srgbClr val="100F0D"/>
              </a:solidFill>
              <a:ea typeface="思源黑体 2" panose="020B05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00172" y="2462880"/>
            <a:ext cx="12780022" cy="9117372"/>
          </a:xfrm>
          <a:custGeom>
            <a:avLst/>
            <a:gdLst/>
            <a:ahLst/>
            <a:cxnLst/>
            <a:rect l="l" t="t" r="r" b="b"/>
            <a:pathLst>
              <a:path w="12780022" h="9117372">
                <a:moveTo>
                  <a:pt x="0" y="0"/>
                </a:moveTo>
                <a:lnTo>
                  <a:pt x="12780022" y="0"/>
                </a:lnTo>
                <a:lnTo>
                  <a:pt x="12780022" y="9117372"/>
                </a:lnTo>
                <a:lnTo>
                  <a:pt x="0" y="9117372"/>
                </a:lnTo>
                <a:lnTo>
                  <a:pt x="0" y="0"/>
                </a:lnTo>
                <a:close/>
              </a:path>
            </a:pathLst>
          </a:custGeom>
          <a:blipFill>
            <a:blip r:embed="rId1">
              <a:alphaModFix amt="18999"/>
            </a:blip>
            <a:stretch>
              <a:fillRect l="-848"/>
            </a:stretch>
          </a:blipFill>
        </p:spPr>
      </p:sp>
      <p:sp>
        <p:nvSpPr>
          <p:cNvPr id="3" name="Freeform 3"/>
          <p:cNvSpPr/>
          <p:nvPr/>
        </p:nvSpPr>
        <p:spPr>
          <a:xfrm rot="-6878420">
            <a:off x="12447682" y="-1481817"/>
            <a:ext cx="6881426" cy="6098664"/>
          </a:xfrm>
          <a:custGeom>
            <a:avLst/>
            <a:gdLst/>
            <a:ahLst/>
            <a:cxnLst/>
            <a:rect l="l" t="t" r="r" b="b"/>
            <a:pathLst>
              <a:path w="6881426" h="6098664">
                <a:moveTo>
                  <a:pt x="0" y="0"/>
                </a:moveTo>
                <a:lnTo>
                  <a:pt x="6881425" y="0"/>
                </a:lnTo>
                <a:lnTo>
                  <a:pt x="6881425" y="6098663"/>
                </a:lnTo>
                <a:lnTo>
                  <a:pt x="0" y="6098663"/>
                </a:lnTo>
                <a:lnTo>
                  <a:pt x="0" y="0"/>
                </a:lnTo>
                <a:close/>
              </a:path>
            </a:pathLst>
          </a:custGeom>
          <a:blipFill>
            <a:blip r:embed="rId2"/>
            <a:stretch>
              <a:fillRect/>
            </a:stretch>
          </a:blipFill>
        </p:spPr>
      </p:sp>
      <p:sp>
        <p:nvSpPr>
          <p:cNvPr id="4" name="Freeform 4"/>
          <p:cNvSpPr/>
          <p:nvPr/>
        </p:nvSpPr>
        <p:spPr>
          <a:xfrm rot="4898934">
            <a:off x="-1094383" y="5165935"/>
            <a:ext cx="6881426" cy="6098664"/>
          </a:xfrm>
          <a:custGeom>
            <a:avLst/>
            <a:gdLst/>
            <a:ahLst/>
            <a:cxnLst/>
            <a:rect l="l" t="t" r="r" b="b"/>
            <a:pathLst>
              <a:path w="6881426" h="6098664">
                <a:moveTo>
                  <a:pt x="0" y="0"/>
                </a:moveTo>
                <a:lnTo>
                  <a:pt x="6881426" y="0"/>
                </a:lnTo>
                <a:lnTo>
                  <a:pt x="6881426" y="6098664"/>
                </a:lnTo>
                <a:lnTo>
                  <a:pt x="0" y="6098664"/>
                </a:lnTo>
                <a:lnTo>
                  <a:pt x="0" y="0"/>
                </a:lnTo>
                <a:close/>
              </a:path>
            </a:pathLst>
          </a:custGeom>
          <a:blipFill>
            <a:blip r:embed="rId3"/>
            <a:stretch>
              <a:fillRect/>
            </a:stretch>
          </a:blipFill>
        </p:spPr>
      </p:sp>
      <p:sp>
        <p:nvSpPr>
          <p:cNvPr id="5" name="Freeform 5"/>
          <p:cNvSpPr/>
          <p:nvPr/>
        </p:nvSpPr>
        <p:spPr>
          <a:xfrm rot="-4141070">
            <a:off x="-1198530" y="8656296"/>
            <a:ext cx="6091574" cy="5847911"/>
          </a:xfrm>
          <a:custGeom>
            <a:avLst/>
            <a:gdLst/>
            <a:ahLst/>
            <a:cxnLst/>
            <a:rect l="l" t="t" r="r" b="b"/>
            <a:pathLst>
              <a:path w="6091574" h="5847911">
                <a:moveTo>
                  <a:pt x="0" y="0"/>
                </a:moveTo>
                <a:lnTo>
                  <a:pt x="6091574" y="0"/>
                </a:lnTo>
                <a:lnTo>
                  <a:pt x="6091574" y="5847912"/>
                </a:lnTo>
                <a:lnTo>
                  <a:pt x="0" y="5847912"/>
                </a:lnTo>
                <a:lnTo>
                  <a:pt x="0" y="0"/>
                </a:lnTo>
                <a:close/>
              </a:path>
            </a:pathLst>
          </a:custGeom>
          <a:blipFill>
            <a:blip r:embed="rId4"/>
            <a:stretch>
              <a:fillRect/>
            </a:stretch>
          </a:blipFill>
        </p:spPr>
      </p:sp>
      <p:sp>
        <p:nvSpPr>
          <p:cNvPr id="6" name="Freeform 6"/>
          <p:cNvSpPr/>
          <p:nvPr/>
        </p:nvSpPr>
        <p:spPr>
          <a:xfrm rot="-2584111">
            <a:off x="15805030" y="-359876"/>
            <a:ext cx="5778170" cy="5547043"/>
          </a:xfrm>
          <a:custGeom>
            <a:avLst/>
            <a:gdLst/>
            <a:ahLst/>
            <a:cxnLst/>
            <a:rect l="l" t="t" r="r" b="b"/>
            <a:pathLst>
              <a:path w="5778170" h="5547043">
                <a:moveTo>
                  <a:pt x="0" y="0"/>
                </a:moveTo>
                <a:lnTo>
                  <a:pt x="5778169" y="0"/>
                </a:lnTo>
                <a:lnTo>
                  <a:pt x="5778169" y="5547042"/>
                </a:lnTo>
                <a:lnTo>
                  <a:pt x="0" y="5547042"/>
                </a:lnTo>
                <a:lnTo>
                  <a:pt x="0" y="0"/>
                </a:lnTo>
                <a:close/>
              </a:path>
            </a:pathLst>
          </a:custGeom>
          <a:blipFill>
            <a:blip r:embed="rId5"/>
            <a:stretch>
              <a:fillRect/>
            </a:stretch>
          </a:blipFill>
        </p:spPr>
      </p:sp>
      <p:grpSp>
        <p:nvGrpSpPr>
          <p:cNvPr id="7" name="Group 7"/>
          <p:cNvGrpSpPr/>
          <p:nvPr/>
        </p:nvGrpSpPr>
        <p:grpSpPr>
          <a:xfrm>
            <a:off x="6309614" y="4892840"/>
            <a:ext cx="5668772" cy="524361"/>
            <a:chOff x="0" y="0"/>
            <a:chExt cx="1493010" cy="138103"/>
          </a:xfrm>
        </p:grpSpPr>
        <p:sp>
          <p:nvSpPr>
            <p:cNvPr id="8" name="Freeform 8"/>
            <p:cNvSpPr/>
            <p:nvPr/>
          </p:nvSpPr>
          <p:spPr>
            <a:xfrm>
              <a:off x="0" y="0"/>
              <a:ext cx="1493010" cy="138103"/>
            </a:xfrm>
            <a:custGeom>
              <a:avLst/>
              <a:gdLst/>
              <a:ahLst/>
              <a:cxnLst/>
              <a:rect l="l" t="t" r="r" b="b"/>
              <a:pathLst>
                <a:path w="1493010" h="138103">
                  <a:moveTo>
                    <a:pt x="19120" y="0"/>
                  </a:moveTo>
                  <a:lnTo>
                    <a:pt x="1473890" y="0"/>
                  </a:lnTo>
                  <a:cubicBezTo>
                    <a:pt x="1478961" y="0"/>
                    <a:pt x="1483824" y="2014"/>
                    <a:pt x="1487410" y="5600"/>
                  </a:cubicBezTo>
                  <a:cubicBezTo>
                    <a:pt x="1490996" y="9186"/>
                    <a:pt x="1493010" y="14049"/>
                    <a:pt x="1493010" y="19120"/>
                  </a:cubicBezTo>
                  <a:lnTo>
                    <a:pt x="1493010" y="118983"/>
                  </a:lnTo>
                  <a:cubicBezTo>
                    <a:pt x="1493010" y="124054"/>
                    <a:pt x="1490996" y="128918"/>
                    <a:pt x="1487410" y="132503"/>
                  </a:cubicBezTo>
                  <a:cubicBezTo>
                    <a:pt x="1483824" y="136089"/>
                    <a:pt x="1478961" y="138103"/>
                    <a:pt x="1473890" y="138103"/>
                  </a:cubicBezTo>
                  <a:lnTo>
                    <a:pt x="19120" y="138103"/>
                  </a:lnTo>
                  <a:cubicBezTo>
                    <a:pt x="14049" y="138103"/>
                    <a:pt x="9186" y="136089"/>
                    <a:pt x="5600" y="132503"/>
                  </a:cubicBezTo>
                  <a:cubicBezTo>
                    <a:pt x="2014" y="128918"/>
                    <a:pt x="0" y="124054"/>
                    <a:pt x="0" y="118983"/>
                  </a:cubicBezTo>
                  <a:lnTo>
                    <a:pt x="0" y="19120"/>
                  </a:lnTo>
                  <a:cubicBezTo>
                    <a:pt x="0" y="14049"/>
                    <a:pt x="2014" y="9186"/>
                    <a:pt x="5600" y="5600"/>
                  </a:cubicBezTo>
                  <a:cubicBezTo>
                    <a:pt x="9186" y="2014"/>
                    <a:pt x="14049" y="0"/>
                    <a:pt x="19120" y="0"/>
                  </a:cubicBezTo>
                  <a:close/>
                </a:path>
              </a:pathLst>
            </a:custGeom>
            <a:solidFill>
              <a:srgbClr val="8A1C1F"/>
            </a:solidFill>
          </p:spPr>
        </p:sp>
        <p:sp>
          <p:nvSpPr>
            <p:cNvPr id="9" name="TextBox 9"/>
            <p:cNvSpPr txBox="1"/>
            <p:nvPr/>
          </p:nvSpPr>
          <p:spPr>
            <a:xfrm>
              <a:off x="0" y="-47625"/>
              <a:ext cx="1493010" cy="185728"/>
            </a:xfrm>
            <a:prstGeom prst="rect">
              <a:avLst/>
            </a:prstGeom>
          </p:spPr>
          <p:txBody>
            <a:bodyPr lIns="50800" tIns="50800" rIns="50800" bIns="50800" rtlCol="0" anchor="ctr"/>
            <a:lstStyle/>
            <a:p>
              <a:pPr algn="ctr">
                <a:lnSpc>
                  <a:spcPts val="2660"/>
                </a:lnSpc>
              </a:pPr>
            </a:p>
          </p:txBody>
        </p:sp>
      </p:grpSp>
      <p:sp>
        <p:nvSpPr>
          <p:cNvPr id="10" name="Freeform 10"/>
          <p:cNvSpPr/>
          <p:nvPr/>
        </p:nvSpPr>
        <p:spPr>
          <a:xfrm rot="-5641310">
            <a:off x="13614893" y="8806731"/>
            <a:ext cx="5778170" cy="5547043"/>
          </a:xfrm>
          <a:custGeom>
            <a:avLst/>
            <a:gdLst/>
            <a:ahLst/>
            <a:cxnLst/>
            <a:rect l="l" t="t" r="r" b="b"/>
            <a:pathLst>
              <a:path w="5778170" h="5547043">
                <a:moveTo>
                  <a:pt x="0" y="0"/>
                </a:moveTo>
                <a:lnTo>
                  <a:pt x="5778170" y="0"/>
                </a:lnTo>
                <a:lnTo>
                  <a:pt x="5778170" y="5547042"/>
                </a:lnTo>
                <a:lnTo>
                  <a:pt x="0" y="5547042"/>
                </a:lnTo>
                <a:lnTo>
                  <a:pt x="0" y="0"/>
                </a:lnTo>
                <a:close/>
              </a:path>
            </a:pathLst>
          </a:custGeom>
          <a:blipFill>
            <a:blip r:embed="rId6"/>
            <a:stretch>
              <a:fillRect/>
            </a:stretch>
          </a:blipFill>
        </p:spPr>
      </p:sp>
      <p:sp>
        <p:nvSpPr>
          <p:cNvPr id="11" name="Freeform 11"/>
          <p:cNvSpPr/>
          <p:nvPr/>
        </p:nvSpPr>
        <p:spPr>
          <a:xfrm rot="-4313727">
            <a:off x="-1669736" y="-3025472"/>
            <a:ext cx="5778170" cy="5547043"/>
          </a:xfrm>
          <a:custGeom>
            <a:avLst/>
            <a:gdLst/>
            <a:ahLst/>
            <a:cxnLst/>
            <a:rect l="l" t="t" r="r" b="b"/>
            <a:pathLst>
              <a:path w="5778170" h="5547043">
                <a:moveTo>
                  <a:pt x="0" y="0"/>
                </a:moveTo>
                <a:lnTo>
                  <a:pt x="5778170" y="0"/>
                </a:lnTo>
                <a:lnTo>
                  <a:pt x="5778170" y="5547043"/>
                </a:lnTo>
                <a:lnTo>
                  <a:pt x="0" y="5547043"/>
                </a:lnTo>
                <a:lnTo>
                  <a:pt x="0" y="0"/>
                </a:lnTo>
                <a:close/>
              </a:path>
            </a:pathLst>
          </a:custGeom>
          <a:blipFill>
            <a:blip r:embed="rId4">
              <a:alphaModFix amt="65999"/>
            </a:blip>
            <a:stretch>
              <a:fillRect/>
            </a:stretch>
          </a:blipFill>
        </p:spPr>
      </p:sp>
      <p:sp>
        <p:nvSpPr>
          <p:cNvPr id="12" name="Freeform 12"/>
          <p:cNvSpPr/>
          <p:nvPr/>
        </p:nvSpPr>
        <p:spPr>
          <a:xfrm>
            <a:off x="8297567" y="1454359"/>
            <a:ext cx="1692866" cy="1673016"/>
          </a:xfrm>
          <a:custGeom>
            <a:avLst/>
            <a:gdLst/>
            <a:ahLst/>
            <a:cxnLst/>
            <a:rect l="l" t="t" r="r" b="b"/>
            <a:pathLst>
              <a:path w="1692866" h="1673016">
                <a:moveTo>
                  <a:pt x="0" y="0"/>
                </a:moveTo>
                <a:lnTo>
                  <a:pt x="1692866" y="0"/>
                </a:lnTo>
                <a:lnTo>
                  <a:pt x="1692866" y="1673017"/>
                </a:lnTo>
                <a:lnTo>
                  <a:pt x="0" y="1673017"/>
                </a:lnTo>
                <a:lnTo>
                  <a:pt x="0" y="0"/>
                </a:lnTo>
                <a:close/>
              </a:path>
            </a:pathLst>
          </a:custGeom>
          <a:blipFill>
            <a:blip r:embed="rId7"/>
            <a:stretch>
              <a:fillRect/>
            </a:stretch>
          </a:blipFill>
        </p:spPr>
      </p:sp>
      <p:sp>
        <p:nvSpPr>
          <p:cNvPr id="13" name="TextBox 13"/>
          <p:cNvSpPr txBox="1"/>
          <p:nvPr/>
        </p:nvSpPr>
        <p:spPr>
          <a:xfrm>
            <a:off x="6441569" y="4899203"/>
            <a:ext cx="5404862" cy="435610"/>
          </a:xfrm>
          <a:prstGeom prst="rect">
            <a:avLst/>
          </a:prstGeom>
        </p:spPr>
        <p:txBody>
          <a:bodyPr lIns="0" tIns="0" rIns="0" bIns="0" rtlCol="0" anchor="t">
            <a:spAutoFit/>
          </a:bodyPr>
          <a:lstStyle/>
          <a:p>
            <a:pPr algn="ctr">
              <a:lnSpc>
                <a:spcPts val="3400"/>
              </a:lnSpc>
            </a:pPr>
            <a:r>
              <a:rPr lang="en-US" sz="2250">
                <a:solidFill>
                  <a:srgbClr val="FFFFFF"/>
                </a:solidFill>
                <a:latin typeface="RoxboroughCF Light" panose="00000400000000000000"/>
              </a:rPr>
              <a:t>Works interface display</a:t>
            </a:r>
            <a:endParaRPr lang="en-US" sz="2250">
              <a:solidFill>
                <a:srgbClr val="FFFFFF"/>
              </a:solidFill>
              <a:latin typeface="RoxboroughCF Light" panose="00000400000000000000"/>
            </a:endParaRPr>
          </a:p>
        </p:txBody>
      </p:sp>
      <p:sp>
        <p:nvSpPr>
          <p:cNvPr id="14" name="TextBox 14"/>
          <p:cNvSpPr txBox="1"/>
          <p:nvPr/>
        </p:nvSpPr>
        <p:spPr>
          <a:xfrm>
            <a:off x="4753344" y="3327401"/>
            <a:ext cx="8781311" cy="1356360"/>
          </a:xfrm>
          <a:prstGeom prst="rect">
            <a:avLst/>
          </a:prstGeom>
        </p:spPr>
        <p:txBody>
          <a:bodyPr lIns="0" tIns="0" rIns="0" bIns="0" rtlCol="0" anchor="t">
            <a:spAutoFit/>
          </a:bodyPr>
          <a:lstStyle/>
          <a:p>
            <a:pPr marL="0" lvl="0" indent="0" algn="ctr">
              <a:lnSpc>
                <a:spcPts val="10580"/>
              </a:lnSpc>
              <a:spcBef>
                <a:spcPct val="0"/>
              </a:spcBef>
            </a:pPr>
            <a:r>
              <a:rPr lang="en-US" sz="8600">
                <a:solidFill>
                  <a:srgbClr val="1E1E1E"/>
                </a:solidFill>
                <a:ea typeface="思源黑体 1 Bold" panose="020B0800000000000000" charset="-122"/>
              </a:rPr>
              <a:t>作品界面展示</a:t>
            </a:r>
            <a:endParaRPr lang="en-US" sz="8600">
              <a:solidFill>
                <a:srgbClr val="1E1E1E"/>
              </a:solidFill>
              <a:ea typeface="思源黑体 1 Bold" panose="020B0800000000000000" charset="-122"/>
            </a:endParaRPr>
          </a:p>
        </p:txBody>
      </p:sp>
      <p:sp>
        <p:nvSpPr>
          <p:cNvPr id="15" name="TextBox 15"/>
          <p:cNvSpPr txBox="1"/>
          <p:nvPr/>
        </p:nvSpPr>
        <p:spPr>
          <a:xfrm>
            <a:off x="5019380" y="5815763"/>
            <a:ext cx="8249240" cy="430530"/>
          </a:xfrm>
          <a:prstGeom prst="rect">
            <a:avLst/>
          </a:prstGeom>
        </p:spPr>
        <p:txBody>
          <a:bodyPr lIns="0" tIns="0" rIns="0" bIns="0" rtlCol="0" anchor="t">
            <a:spAutoFit/>
          </a:bodyPr>
          <a:lstStyle/>
          <a:p>
            <a:pPr algn="ctr">
              <a:lnSpc>
                <a:spcPts val="3360"/>
              </a:lnSpc>
            </a:pPr>
            <a:r>
              <a:rPr lang="zh-CN" altLang="en-US" sz="2000">
                <a:solidFill>
                  <a:srgbClr val="1E1E1E"/>
                </a:solidFill>
                <a:ea typeface="思源黑体 2" panose="020B0500000000000000" charset="-122"/>
              </a:rPr>
              <a:t>展示作品的界面截图和功能区域</a:t>
            </a:r>
            <a:endParaRPr lang="zh-CN" altLang="en-US" sz="2000">
              <a:solidFill>
                <a:srgbClr val="1E1E1E"/>
              </a:solidFill>
              <a:ea typeface="思源黑体 2" panose="020B05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主界面</a:t>
            </a:r>
            <a:endParaRPr lang="zh-CN" altLang="en-US" sz="5300">
              <a:solidFill>
                <a:srgbClr val="100F0D"/>
              </a:solidFill>
              <a:ea typeface="思源黑体 1 Bold" panose="020B0800000000000000" charset="-122"/>
            </a:endParaRPr>
          </a:p>
        </p:txBody>
      </p:sp>
      <p:sp>
        <p:nvSpPr>
          <p:cNvPr id="19" name="TextBox 19"/>
          <p:cNvSpPr txBox="1"/>
          <p:nvPr/>
        </p:nvSpPr>
        <p:spPr>
          <a:xfrm>
            <a:off x="499745" y="3695700"/>
            <a:ext cx="2005330" cy="560070"/>
          </a:xfrm>
          <a:prstGeom prst="rect">
            <a:avLst/>
          </a:prstGeom>
        </p:spPr>
        <p:txBody>
          <a:bodyPr wrap="square" lIns="0" tIns="0" rIns="0" bIns="0" rtlCol="0" anchor="t">
            <a:spAutoFit/>
          </a:bodyPr>
          <a:lstStyle/>
          <a:p>
            <a:pPr algn="l">
              <a:lnSpc>
                <a:spcPts val="4370"/>
              </a:lnSpc>
            </a:pPr>
            <a:r>
              <a:rPr lang="zh-CN" altLang="en-US" sz="2800" b="1">
                <a:solidFill>
                  <a:srgbClr val="1E1E1E"/>
                </a:solidFill>
                <a:ea typeface="思源黑体 2 Bold" panose="020B0800000000000000" charset="-122"/>
              </a:rPr>
              <a:t>游戏图标</a:t>
            </a:r>
            <a:endParaRPr lang="zh-CN" altLang="en-US" sz="2800" b="1">
              <a:solidFill>
                <a:srgbClr val="1E1E1E"/>
              </a:solidFill>
              <a:ea typeface="思源黑体 2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p:cNvPicPr>
              <a:picLocks noChangeAspect="1"/>
            </p:cNvPicPr>
            <p:nvPr/>
          </p:nvPicPr>
          <p:blipFill>
            <a:blip r:embed="rId7"/>
            <a:stretch>
              <a:fillRect/>
            </a:stretch>
          </p:blipFill>
          <p:spPr>
            <a:xfrm>
              <a:off x="5760" y="3574"/>
              <a:ext cx="17075" cy="9572"/>
            </a:xfrm>
            <a:prstGeom prst="rect">
              <a:avLst/>
            </a:prstGeom>
          </p:spPr>
        </p:pic>
      </p:grpSp>
      <p:sp>
        <p:nvSpPr>
          <p:cNvPr id="32" name="AutoShape 32"/>
          <p:cNvSpPr/>
          <p:nvPr>
            <p:custDataLst>
              <p:tags r:id="rId8"/>
            </p:custDataLst>
          </p:nvPr>
        </p:nvSpPr>
        <p:spPr>
          <a:xfrm flipV="1">
            <a:off x="2298065" y="3390900"/>
            <a:ext cx="2517775" cy="558800"/>
          </a:xfrm>
          <a:prstGeom prst="line">
            <a:avLst/>
          </a:prstGeom>
          <a:ln w="50800" cap="flat">
            <a:solidFill>
              <a:srgbClr val="8A1C1F"/>
            </a:solidFill>
            <a:prstDash val="solid"/>
            <a:headEnd type="oval" w="lg" len="lg"/>
            <a:tailEnd type="oval" w="lg" len="lg"/>
          </a:ln>
        </p:spPr>
      </p:sp>
      <p:sp>
        <p:nvSpPr>
          <p:cNvPr id="22" name="AutoShape 32"/>
          <p:cNvSpPr/>
          <p:nvPr>
            <p:custDataLst>
              <p:tags r:id="rId9"/>
            </p:custDataLst>
          </p:nvPr>
        </p:nvSpPr>
        <p:spPr>
          <a:xfrm flipV="1">
            <a:off x="2514600" y="5225415"/>
            <a:ext cx="1766570" cy="109220"/>
          </a:xfrm>
          <a:prstGeom prst="line">
            <a:avLst/>
          </a:prstGeom>
          <a:ln w="50800" cap="flat">
            <a:solidFill>
              <a:srgbClr val="8A1C1F"/>
            </a:solidFill>
            <a:prstDash val="solid"/>
            <a:headEnd type="oval" w="lg" len="lg"/>
            <a:tailEnd type="oval" w="lg" len="lg"/>
          </a:ln>
        </p:spPr>
      </p:sp>
      <p:sp>
        <p:nvSpPr>
          <p:cNvPr id="23" name="TextBox 19"/>
          <p:cNvSpPr txBox="1"/>
          <p:nvPr/>
        </p:nvSpPr>
        <p:spPr>
          <a:xfrm>
            <a:off x="152400" y="5143500"/>
            <a:ext cx="2226945"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开始游戏按键</a:t>
            </a:r>
            <a:endParaRPr lang="zh-CN" altLang="en-US" sz="2800" b="1">
              <a:solidFill>
                <a:srgbClr val="1E1E1E"/>
              </a:solidFill>
              <a:ea typeface="思源黑体 2 Bold" panose="020B0800000000000000" charset="-122"/>
            </a:endParaRPr>
          </a:p>
        </p:txBody>
      </p:sp>
      <p:sp>
        <p:nvSpPr>
          <p:cNvPr id="24" name="AutoShape 32"/>
          <p:cNvSpPr/>
          <p:nvPr>
            <p:custDataLst>
              <p:tags r:id="rId10"/>
            </p:custDataLst>
          </p:nvPr>
        </p:nvSpPr>
        <p:spPr>
          <a:xfrm flipV="1">
            <a:off x="9821545" y="4718050"/>
            <a:ext cx="6262370" cy="514985"/>
          </a:xfrm>
          <a:prstGeom prst="line">
            <a:avLst/>
          </a:prstGeom>
          <a:ln w="50800" cap="flat">
            <a:solidFill>
              <a:srgbClr val="8A1C1F"/>
            </a:solidFill>
            <a:prstDash val="solid"/>
            <a:headEnd type="oval" w="lg" len="lg"/>
            <a:tailEnd type="oval" w="lg" len="lg"/>
          </a:ln>
        </p:spPr>
      </p:sp>
      <p:sp>
        <p:nvSpPr>
          <p:cNvPr id="25" name="TextBox 19"/>
          <p:cNvSpPr txBox="1"/>
          <p:nvPr/>
        </p:nvSpPr>
        <p:spPr>
          <a:xfrm>
            <a:off x="16459200" y="453390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迷宫界面</a:t>
            </a:r>
            <a:endParaRPr lang="zh-CN" altLang="en-US" sz="2800" b="1">
              <a:solidFill>
                <a:srgbClr val="1E1E1E"/>
              </a:solidFill>
              <a:ea typeface="思源黑体 2 Bold" panose="020B0800000000000000" charset="-122"/>
            </a:endParaRPr>
          </a:p>
        </p:txBody>
      </p:sp>
      <p:sp>
        <p:nvSpPr>
          <p:cNvPr id="6" name="AutoShape 32"/>
          <p:cNvSpPr/>
          <p:nvPr>
            <p:custDataLst>
              <p:tags r:id="rId11"/>
            </p:custDataLst>
          </p:nvPr>
        </p:nvSpPr>
        <p:spPr>
          <a:xfrm flipV="1">
            <a:off x="2641600" y="6120765"/>
            <a:ext cx="1613535" cy="26670"/>
          </a:xfrm>
          <a:prstGeom prst="line">
            <a:avLst/>
          </a:prstGeom>
          <a:ln w="50800" cap="flat">
            <a:solidFill>
              <a:srgbClr val="8A1C1F"/>
            </a:solidFill>
            <a:prstDash val="solid"/>
            <a:headEnd type="oval" w="lg" len="lg"/>
            <a:tailEnd type="oval" w="lg" len="lg"/>
          </a:ln>
        </p:spPr>
      </p:sp>
      <p:sp>
        <p:nvSpPr>
          <p:cNvPr id="7" name="TextBox 19"/>
          <p:cNvSpPr txBox="1"/>
          <p:nvPr/>
        </p:nvSpPr>
        <p:spPr>
          <a:xfrm>
            <a:off x="279400" y="5956300"/>
            <a:ext cx="2226945" cy="861695"/>
          </a:xfrm>
          <a:prstGeom prst="rect">
            <a:avLst/>
          </a:prstGeom>
        </p:spPr>
        <p:txBody>
          <a:bodyPr wrap="square" lIns="0" tIns="0" rIns="0" bIns="0" rtlCol="0" anchor="t">
            <a:spAutoFit/>
          </a:bodyPr>
          <a:p>
            <a:pPr algn="l">
              <a:lnSpc>
                <a:spcPct val="100000"/>
              </a:lnSpc>
            </a:pPr>
            <a:r>
              <a:rPr lang="zh-CN" altLang="en-US" sz="2800" b="1">
                <a:solidFill>
                  <a:srgbClr val="1E1E1E"/>
                </a:solidFill>
                <a:ea typeface="思源黑体 2 Bold" panose="020B0800000000000000" charset="-122"/>
              </a:rPr>
              <a:t>编辑管理迷宫按键</a:t>
            </a:r>
            <a:endParaRPr lang="zh-CN" altLang="en-US" sz="2800" b="1">
              <a:solidFill>
                <a:srgbClr val="1E1E1E"/>
              </a:solidFill>
              <a:ea typeface="思源黑体 2 Bold" panose="020B0800000000000000" charset="-122"/>
            </a:endParaRPr>
          </a:p>
        </p:txBody>
      </p:sp>
      <p:sp>
        <p:nvSpPr>
          <p:cNvPr id="8" name="AutoShape 32"/>
          <p:cNvSpPr/>
          <p:nvPr>
            <p:custDataLst>
              <p:tags r:id="rId12"/>
            </p:custDataLst>
          </p:nvPr>
        </p:nvSpPr>
        <p:spPr>
          <a:xfrm flipV="1">
            <a:off x="2600960" y="7079615"/>
            <a:ext cx="1711960" cy="190500"/>
          </a:xfrm>
          <a:prstGeom prst="line">
            <a:avLst/>
          </a:prstGeom>
          <a:ln w="50800" cap="flat">
            <a:solidFill>
              <a:srgbClr val="8A1C1F"/>
            </a:solidFill>
            <a:prstDash val="solid"/>
            <a:headEnd type="oval" w="lg" len="lg"/>
            <a:tailEnd type="oval" w="lg" len="lg"/>
          </a:ln>
        </p:spPr>
      </p:sp>
      <p:sp>
        <p:nvSpPr>
          <p:cNvPr id="14" name="TextBox 19"/>
          <p:cNvSpPr txBox="1"/>
          <p:nvPr/>
        </p:nvSpPr>
        <p:spPr>
          <a:xfrm>
            <a:off x="279400" y="6946900"/>
            <a:ext cx="243586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查看路径按键</a:t>
            </a:r>
            <a:endParaRPr lang="zh-CN" altLang="en-US" sz="2800" b="1">
              <a:solidFill>
                <a:srgbClr val="1E1E1E"/>
              </a:solidFill>
              <a:ea typeface="思源黑体 2 Bold" panose="020B0800000000000000" charset="-122"/>
            </a:endParaRPr>
          </a:p>
        </p:txBody>
      </p:sp>
      <p:sp>
        <p:nvSpPr>
          <p:cNvPr id="18" name="AutoShape 32"/>
          <p:cNvSpPr/>
          <p:nvPr>
            <p:custDataLst>
              <p:tags r:id="rId13"/>
            </p:custDataLst>
          </p:nvPr>
        </p:nvSpPr>
        <p:spPr>
          <a:xfrm flipV="1">
            <a:off x="2727960" y="8089900"/>
            <a:ext cx="1673225" cy="145415"/>
          </a:xfrm>
          <a:prstGeom prst="line">
            <a:avLst/>
          </a:prstGeom>
          <a:ln w="50800" cap="flat">
            <a:solidFill>
              <a:srgbClr val="8A1C1F"/>
            </a:solidFill>
            <a:prstDash val="solid"/>
            <a:headEnd type="oval" w="lg" len="lg"/>
            <a:tailEnd type="oval" w="lg" len="lg"/>
          </a:ln>
        </p:spPr>
      </p:sp>
      <p:sp>
        <p:nvSpPr>
          <p:cNvPr id="26" name="TextBox 19"/>
          <p:cNvSpPr txBox="1"/>
          <p:nvPr/>
        </p:nvSpPr>
        <p:spPr>
          <a:xfrm>
            <a:off x="406400" y="7912100"/>
            <a:ext cx="2435860" cy="1120775"/>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退出游戏按键按键</a:t>
            </a:r>
            <a:endParaRPr lang="zh-CN" altLang="en-US" sz="2800" b="1">
              <a:solidFill>
                <a:srgbClr val="1E1E1E"/>
              </a:solidFill>
              <a:ea typeface="思源黑体 2 Bold" panose="020B08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686887">
            <a:off x="-227739" y="-405935"/>
            <a:ext cx="3962167" cy="3511470"/>
          </a:xfrm>
          <a:custGeom>
            <a:avLst/>
            <a:gdLst/>
            <a:ahLst/>
            <a:cxnLst/>
            <a:rect l="l" t="t" r="r" b="b"/>
            <a:pathLst>
              <a:path w="3962167" h="3511470">
                <a:moveTo>
                  <a:pt x="0" y="0"/>
                </a:moveTo>
                <a:lnTo>
                  <a:pt x="3962167" y="0"/>
                </a:lnTo>
                <a:lnTo>
                  <a:pt x="3962167" y="3511470"/>
                </a:lnTo>
                <a:lnTo>
                  <a:pt x="0" y="3511470"/>
                </a:lnTo>
                <a:lnTo>
                  <a:pt x="0" y="0"/>
                </a:lnTo>
                <a:close/>
              </a:path>
            </a:pathLst>
          </a:custGeom>
          <a:blipFill>
            <a:blip r:embed="rId1"/>
            <a:stretch>
              <a:fillRect/>
            </a:stretch>
          </a:blipFill>
        </p:spPr>
      </p:sp>
      <p:sp>
        <p:nvSpPr>
          <p:cNvPr id="3" name="Freeform 3"/>
          <p:cNvSpPr/>
          <p:nvPr/>
        </p:nvSpPr>
        <p:spPr>
          <a:xfrm rot="6887470">
            <a:off x="-2232119" y="-569352"/>
            <a:ext cx="4135894" cy="3970458"/>
          </a:xfrm>
          <a:custGeom>
            <a:avLst/>
            <a:gdLst/>
            <a:ahLst/>
            <a:cxnLst/>
            <a:rect l="l" t="t" r="r" b="b"/>
            <a:pathLst>
              <a:path w="4135894" h="3970458">
                <a:moveTo>
                  <a:pt x="0" y="0"/>
                </a:moveTo>
                <a:lnTo>
                  <a:pt x="4135894" y="0"/>
                </a:lnTo>
                <a:lnTo>
                  <a:pt x="4135894" y="3970458"/>
                </a:lnTo>
                <a:lnTo>
                  <a:pt x="0" y="3970458"/>
                </a:lnTo>
                <a:lnTo>
                  <a:pt x="0" y="0"/>
                </a:lnTo>
                <a:close/>
              </a:path>
            </a:pathLst>
          </a:custGeom>
          <a:blipFill>
            <a:blip r:embed="rId2"/>
            <a:stretch>
              <a:fillRect/>
            </a:stretch>
          </a:blipFill>
        </p:spPr>
      </p:sp>
      <p:sp>
        <p:nvSpPr>
          <p:cNvPr id="4" name="Freeform 4"/>
          <p:cNvSpPr/>
          <p:nvPr/>
        </p:nvSpPr>
        <p:spPr>
          <a:xfrm rot="65218">
            <a:off x="13788007" y="7012430"/>
            <a:ext cx="4574712" cy="4054339"/>
          </a:xfrm>
          <a:custGeom>
            <a:avLst/>
            <a:gdLst/>
            <a:ahLst/>
            <a:cxnLst/>
            <a:rect l="l" t="t" r="r" b="b"/>
            <a:pathLst>
              <a:path w="4574712" h="4054339">
                <a:moveTo>
                  <a:pt x="0" y="0"/>
                </a:moveTo>
                <a:lnTo>
                  <a:pt x="4574712" y="0"/>
                </a:lnTo>
                <a:lnTo>
                  <a:pt x="4574712" y="4054339"/>
                </a:lnTo>
                <a:lnTo>
                  <a:pt x="0" y="4054339"/>
                </a:lnTo>
                <a:lnTo>
                  <a:pt x="0" y="0"/>
                </a:lnTo>
                <a:close/>
              </a:path>
            </a:pathLst>
          </a:custGeom>
          <a:blipFill>
            <a:blip r:embed="rId3"/>
            <a:stretch>
              <a:fillRect/>
            </a:stretch>
          </a:blipFill>
        </p:spPr>
      </p:sp>
      <p:sp>
        <p:nvSpPr>
          <p:cNvPr id="5" name="Freeform 5"/>
          <p:cNvSpPr/>
          <p:nvPr/>
        </p:nvSpPr>
        <p:spPr>
          <a:xfrm rot="4932315">
            <a:off x="16182358" y="7329727"/>
            <a:ext cx="3690065" cy="3542462"/>
          </a:xfrm>
          <a:custGeom>
            <a:avLst/>
            <a:gdLst/>
            <a:ahLst/>
            <a:cxnLst/>
            <a:rect l="l" t="t" r="r" b="b"/>
            <a:pathLst>
              <a:path w="3690065" h="3542462">
                <a:moveTo>
                  <a:pt x="0" y="0"/>
                </a:moveTo>
                <a:lnTo>
                  <a:pt x="3690064" y="0"/>
                </a:lnTo>
                <a:lnTo>
                  <a:pt x="3690064" y="3542462"/>
                </a:lnTo>
                <a:lnTo>
                  <a:pt x="0" y="3542462"/>
                </a:lnTo>
                <a:lnTo>
                  <a:pt x="0" y="0"/>
                </a:lnTo>
                <a:close/>
              </a:path>
            </a:pathLst>
          </a:custGeom>
          <a:blipFill>
            <a:blip r:embed="rId4"/>
            <a:stretch>
              <a:fillRect/>
            </a:stretch>
          </a:blipFill>
        </p:spPr>
      </p:sp>
      <p:sp>
        <p:nvSpPr>
          <p:cNvPr id="15" name="Freeform 15"/>
          <p:cNvSpPr/>
          <p:nvPr/>
        </p:nvSpPr>
        <p:spPr>
          <a:xfrm rot="5400000">
            <a:off x="830293" y="8903179"/>
            <a:ext cx="553528" cy="2214114"/>
          </a:xfrm>
          <a:custGeom>
            <a:avLst/>
            <a:gdLst/>
            <a:ahLst/>
            <a:cxnLst/>
            <a:rect l="l" t="t" r="r" b="b"/>
            <a:pathLst>
              <a:path w="553528" h="2214114">
                <a:moveTo>
                  <a:pt x="0" y="0"/>
                </a:moveTo>
                <a:lnTo>
                  <a:pt x="553528" y="0"/>
                </a:lnTo>
                <a:lnTo>
                  <a:pt x="553528" y="2214114"/>
                </a:lnTo>
                <a:lnTo>
                  <a:pt x="0" y="2214114"/>
                </a:lnTo>
                <a:lnTo>
                  <a:pt x="0" y="0"/>
                </a:lnTo>
                <a:close/>
              </a:path>
            </a:pathLst>
          </a:custGeom>
          <a:blipFill>
            <a:blip r:embed="rId5"/>
            <a:stretch>
              <a:fillRect/>
            </a:stretch>
          </a:blipFill>
        </p:spPr>
      </p:sp>
      <p:sp>
        <p:nvSpPr>
          <p:cNvPr id="16" name="Freeform 16"/>
          <p:cNvSpPr/>
          <p:nvPr/>
        </p:nvSpPr>
        <p:spPr>
          <a:xfrm>
            <a:off x="14671173" y="0"/>
            <a:ext cx="3616827" cy="1857657"/>
          </a:xfrm>
          <a:custGeom>
            <a:avLst/>
            <a:gdLst/>
            <a:ahLst/>
            <a:cxnLst/>
            <a:rect l="l" t="t" r="r" b="b"/>
            <a:pathLst>
              <a:path w="3616827" h="1857657">
                <a:moveTo>
                  <a:pt x="0" y="0"/>
                </a:moveTo>
                <a:lnTo>
                  <a:pt x="3616827" y="0"/>
                </a:lnTo>
                <a:lnTo>
                  <a:pt x="3616827" y="1857657"/>
                </a:lnTo>
                <a:lnTo>
                  <a:pt x="0" y="1857657"/>
                </a:lnTo>
                <a:lnTo>
                  <a:pt x="0" y="0"/>
                </a:lnTo>
                <a:close/>
              </a:path>
            </a:pathLst>
          </a:custGeom>
          <a:blipFill>
            <a:blip r:embed="rId6"/>
            <a:stretch>
              <a:fillRect/>
            </a:stretch>
          </a:blipFill>
        </p:spPr>
      </p:sp>
      <p:sp>
        <p:nvSpPr>
          <p:cNvPr id="17" name="TextBox 17"/>
          <p:cNvSpPr txBox="1"/>
          <p:nvPr/>
        </p:nvSpPr>
        <p:spPr>
          <a:xfrm>
            <a:off x="5791147" y="647490"/>
            <a:ext cx="6407257" cy="815340"/>
          </a:xfrm>
          <a:prstGeom prst="rect">
            <a:avLst/>
          </a:prstGeom>
        </p:spPr>
        <p:txBody>
          <a:bodyPr lIns="0" tIns="0" rIns="0" bIns="0" rtlCol="0" anchor="t">
            <a:spAutoFit/>
          </a:bodyPr>
          <a:lstStyle/>
          <a:p>
            <a:pPr algn="ctr">
              <a:lnSpc>
                <a:spcPts val="6360"/>
              </a:lnSpc>
            </a:pPr>
            <a:r>
              <a:rPr lang="zh-CN" altLang="en-US" sz="5300">
                <a:solidFill>
                  <a:srgbClr val="100F0D"/>
                </a:solidFill>
                <a:ea typeface="思源黑体 1 Bold" panose="020B0800000000000000" charset="-122"/>
              </a:rPr>
              <a:t>游戏界面</a:t>
            </a:r>
            <a:r>
              <a:rPr lang="en-US" altLang="zh-CN" sz="5300">
                <a:solidFill>
                  <a:srgbClr val="100F0D"/>
                </a:solidFill>
                <a:ea typeface="思源黑体 1 Bold" panose="020B0800000000000000" charset="-122"/>
              </a:rPr>
              <a:t>-</a:t>
            </a:r>
            <a:r>
              <a:rPr lang="zh-CN" altLang="en-US" sz="5300">
                <a:solidFill>
                  <a:srgbClr val="100F0D"/>
                </a:solidFill>
                <a:ea typeface="思源黑体 1 Bold" panose="020B0800000000000000" charset="-122"/>
              </a:rPr>
              <a:t>全局视角</a:t>
            </a:r>
            <a:endParaRPr lang="zh-CN" altLang="en-US" sz="5300">
              <a:solidFill>
                <a:srgbClr val="100F0D"/>
              </a:solidFill>
              <a:ea typeface="思源黑体 1 Bold" panose="020B0800000000000000" charset="-122"/>
            </a:endParaRPr>
          </a:p>
        </p:txBody>
      </p:sp>
      <p:grpSp>
        <p:nvGrpSpPr>
          <p:cNvPr id="21" name="组合 20"/>
          <p:cNvGrpSpPr/>
          <p:nvPr/>
        </p:nvGrpSpPr>
        <p:grpSpPr>
          <a:xfrm>
            <a:off x="1957705" y="1724660"/>
            <a:ext cx="14977745" cy="7773035"/>
            <a:chOff x="3083" y="2945"/>
            <a:chExt cx="22510" cy="11442"/>
          </a:xfrm>
        </p:grpSpPr>
        <p:grpSp>
          <p:nvGrpSpPr>
            <p:cNvPr id="9" name="Group 9"/>
            <p:cNvGrpSpPr>
              <a:grpSpLocks noChangeAspect="1"/>
            </p:cNvGrpSpPr>
            <p:nvPr/>
          </p:nvGrpSpPr>
          <p:grpSpPr>
            <a:xfrm>
              <a:off x="3083" y="2945"/>
              <a:ext cx="22510" cy="11442"/>
              <a:chOff x="0" y="0"/>
              <a:chExt cx="7981950" cy="4578350"/>
            </a:xfrm>
          </p:grpSpPr>
          <p:sp>
            <p:nvSpPr>
              <p:cNvPr id="10" name="Freeform 1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chemeClr val="accent2">
                  <a:lumMod val="40000"/>
                  <a:lumOff val="60000"/>
                </a:schemeClr>
              </a:solidFill>
            </p:spPr>
          </p:sp>
          <p:sp>
            <p:nvSpPr>
              <p:cNvPr id="11" name="Freeform 1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FDDDC"/>
              </a:solidFill>
            </p:spPr>
          </p:sp>
          <p:sp>
            <p:nvSpPr>
              <p:cNvPr id="12" name="Freeform 1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EBCCCB"/>
              </a:solidFill>
            </p:spPr>
          </p:sp>
          <p:sp>
            <p:nvSpPr>
              <p:cNvPr id="13" name="Freeform 1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FFFFFF"/>
              </a:solidFill>
            </p:spPr>
          </p:sp>
        </p:grpSp>
        <p:pic>
          <p:nvPicPr>
            <p:cNvPr id="20" name="图片 19" descr="E:/下载/游戏界面-视角1.gif游戏界面-视角1"/>
            <p:cNvPicPr>
              <a:picLocks noChangeAspect="1"/>
            </p:cNvPicPr>
            <p:nvPr/>
          </p:nvPicPr>
          <p:blipFill>
            <a:blip r:embed="rId7"/>
            <a:srcRect l="862" t="5" r="862" b="-5"/>
            <a:stretch>
              <a:fillRect/>
            </a:stretch>
          </p:blipFill>
          <p:spPr>
            <a:xfrm>
              <a:off x="5760" y="3574"/>
              <a:ext cx="17075" cy="9572"/>
            </a:xfrm>
            <a:prstGeom prst="rect">
              <a:avLst/>
            </a:prstGeom>
          </p:spPr>
        </p:pic>
      </p:grpSp>
      <p:sp>
        <p:nvSpPr>
          <p:cNvPr id="24" name="AutoShape 32"/>
          <p:cNvSpPr/>
          <p:nvPr>
            <p:custDataLst>
              <p:tags r:id="rId8"/>
            </p:custDataLst>
          </p:nvPr>
        </p:nvSpPr>
        <p:spPr>
          <a:xfrm flipH="1" flipV="1">
            <a:off x="2486660" y="4806315"/>
            <a:ext cx="7334885" cy="426720"/>
          </a:xfrm>
          <a:prstGeom prst="line">
            <a:avLst/>
          </a:prstGeom>
          <a:ln w="50800" cap="flat">
            <a:solidFill>
              <a:srgbClr val="8A1C1F"/>
            </a:solidFill>
            <a:prstDash val="solid"/>
            <a:headEnd type="oval" w="lg" len="lg"/>
            <a:tailEnd type="oval" w="lg" len="lg"/>
          </a:ln>
        </p:spPr>
      </p:sp>
      <p:sp>
        <p:nvSpPr>
          <p:cNvPr id="25" name="TextBox 19"/>
          <p:cNvSpPr txBox="1"/>
          <p:nvPr/>
        </p:nvSpPr>
        <p:spPr>
          <a:xfrm>
            <a:off x="811530" y="453390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迷宫界面</a:t>
            </a:r>
            <a:endParaRPr lang="zh-CN" altLang="en-US" sz="2800" b="1">
              <a:solidFill>
                <a:srgbClr val="1E1E1E"/>
              </a:solidFill>
              <a:ea typeface="思源黑体 2 Bold" panose="020B0800000000000000" charset="-122"/>
            </a:endParaRPr>
          </a:p>
        </p:txBody>
      </p:sp>
      <p:sp>
        <p:nvSpPr>
          <p:cNvPr id="27" name="TextBox 19"/>
          <p:cNvSpPr txBox="1"/>
          <p:nvPr/>
        </p:nvSpPr>
        <p:spPr>
          <a:xfrm>
            <a:off x="16273780" y="300990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计时器</a:t>
            </a:r>
            <a:endParaRPr lang="zh-CN" altLang="en-US" sz="2800" b="1">
              <a:solidFill>
                <a:srgbClr val="1E1E1E"/>
              </a:solidFill>
              <a:ea typeface="思源黑体 2 Bold" panose="020B0800000000000000" charset="-122"/>
            </a:endParaRPr>
          </a:p>
        </p:txBody>
      </p:sp>
      <p:sp>
        <p:nvSpPr>
          <p:cNvPr id="28" name="AutoShape 32"/>
          <p:cNvSpPr/>
          <p:nvPr>
            <p:custDataLst>
              <p:tags r:id="rId9"/>
            </p:custDataLst>
          </p:nvPr>
        </p:nvSpPr>
        <p:spPr>
          <a:xfrm flipV="1">
            <a:off x="14832965" y="3321050"/>
            <a:ext cx="1085215" cy="331470"/>
          </a:xfrm>
          <a:prstGeom prst="line">
            <a:avLst/>
          </a:prstGeom>
          <a:ln w="50800" cap="flat">
            <a:solidFill>
              <a:srgbClr val="8A1C1F"/>
            </a:solidFill>
            <a:prstDash val="solid"/>
            <a:headEnd type="oval" w="lg" len="lg"/>
            <a:tailEnd type="oval" w="lg" len="lg"/>
          </a:ln>
        </p:spPr>
      </p:sp>
      <p:sp>
        <p:nvSpPr>
          <p:cNvPr id="29" name="TextBox 19"/>
          <p:cNvSpPr txBox="1"/>
          <p:nvPr/>
        </p:nvSpPr>
        <p:spPr>
          <a:xfrm>
            <a:off x="16390620" y="407670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暂停</a:t>
            </a:r>
            <a:endParaRPr lang="zh-CN" altLang="en-US" sz="2800" b="1">
              <a:solidFill>
                <a:srgbClr val="1E1E1E"/>
              </a:solidFill>
              <a:ea typeface="思源黑体 2 Bold" panose="020B0800000000000000" charset="-122"/>
            </a:endParaRPr>
          </a:p>
        </p:txBody>
      </p:sp>
      <p:sp>
        <p:nvSpPr>
          <p:cNvPr id="30" name="AutoShape 32"/>
          <p:cNvSpPr/>
          <p:nvPr>
            <p:custDataLst>
              <p:tags r:id="rId10"/>
            </p:custDataLst>
          </p:nvPr>
        </p:nvSpPr>
        <p:spPr>
          <a:xfrm flipV="1">
            <a:off x="14720570" y="4387850"/>
            <a:ext cx="1314450" cy="414655"/>
          </a:xfrm>
          <a:prstGeom prst="line">
            <a:avLst/>
          </a:prstGeom>
          <a:ln w="50800" cap="flat">
            <a:solidFill>
              <a:srgbClr val="8A1C1F"/>
            </a:solidFill>
            <a:prstDash val="solid"/>
            <a:headEnd type="oval" w="lg" len="lg"/>
            <a:tailEnd type="oval" w="lg" len="lg"/>
          </a:ln>
        </p:spPr>
      </p:sp>
      <p:sp>
        <p:nvSpPr>
          <p:cNvPr id="31" name="TextBox 19"/>
          <p:cNvSpPr txBox="1"/>
          <p:nvPr/>
        </p:nvSpPr>
        <p:spPr>
          <a:xfrm>
            <a:off x="16406495" y="498475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结束</a:t>
            </a:r>
            <a:endParaRPr lang="zh-CN" altLang="en-US" sz="2800" b="1">
              <a:solidFill>
                <a:srgbClr val="1E1E1E"/>
              </a:solidFill>
              <a:ea typeface="思源黑体 2 Bold" panose="020B0800000000000000" charset="-122"/>
            </a:endParaRPr>
          </a:p>
        </p:txBody>
      </p:sp>
      <p:sp>
        <p:nvSpPr>
          <p:cNvPr id="33" name="AutoShape 32"/>
          <p:cNvSpPr/>
          <p:nvPr>
            <p:custDataLst>
              <p:tags r:id="rId11"/>
            </p:custDataLst>
          </p:nvPr>
        </p:nvSpPr>
        <p:spPr>
          <a:xfrm flipV="1">
            <a:off x="14671040" y="5295900"/>
            <a:ext cx="1379855" cy="439420"/>
          </a:xfrm>
          <a:prstGeom prst="line">
            <a:avLst/>
          </a:prstGeom>
          <a:ln w="50800" cap="flat">
            <a:solidFill>
              <a:srgbClr val="8A1C1F"/>
            </a:solidFill>
            <a:prstDash val="solid"/>
            <a:headEnd type="oval" w="lg" len="lg"/>
            <a:tailEnd type="oval" w="lg" len="lg"/>
          </a:ln>
        </p:spPr>
      </p:sp>
      <p:sp>
        <p:nvSpPr>
          <p:cNvPr id="34" name="TextBox 19"/>
          <p:cNvSpPr txBox="1"/>
          <p:nvPr/>
        </p:nvSpPr>
        <p:spPr>
          <a:xfrm>
            <a:off x="16377920" y="5899150"/>
            <a:ext cx="2005330" cy="560070"/>
          </a:xfrm>
          <a:prstGeom prst="rect">
            <a:avLst/>
          </a:prstGeom>
        </p:spPr>
        <p:txBody>
          <a:bodyPr wrap="square" lIns="0" tIns="0" rIns="0" bIns="0" rtlCol="0" anchor="t">
            <a:spAutoFit/>
          </a:bodyPr>
          <a:p>
            <a:pPr algn="l">
              <a:lnSpc>
                <a:spcPts val="4370"/>
              </a:lnSpc>
            </a:pPr>
            <a:r>
              <a:rPr lang="zh-CN" altLang="en-US" sz="2800" b="1">
                <a:solidFill>
                  <a:srgbClr val="1E1E1E"/>
                </a:solidFill>
                <a:ea typeface="思源黑体 2 Bold" panose="020B0800000000000000" charset="-122"/>
              </a:rPr>
              <a:t>切换视角</a:t>
            </a:r>
            <a:endParaRPr lang="zh-CN" altLang="en-US" sz="2800" b="1">
              <a:solidFill>
                <a:srgbClr val="1E1E1E"/>
              </a:solidFill>
              <a:ea typeface="思源黑体 2 Bold" panose="020B0800000000000000" charset="-122"/>
            </a:endParaRPr>
          </a:p>
        </p:txBody>
      </p:sp>
      <p:sp>
        <p:nvSpPr>
          <p:cNvPr id="35" name="AutoShape 32"/>
          <p:cNvSpPr/>
          <p:nvPr>
            <p:custDataLst>
              <p:tags r:id="rId12"/>
            </p:custDataLst>
          </p:nvPr>
        </p:nvSpPr>
        <p:spPr>
          <a:xfrm flipV="1">
            <a:off x="14671675" y="6210300"/>
            <a:ext cx="1350645" cy="445135"/>
          </a:xfrm>
          <a:prstGeom prst="line">
            <a:avLst/>
          </a:prstGeom>
          <a:ln w="50800" cap="flat">
            <a:solidFill>
              <a:srgbClr val="8A1C1F"/>
            </a:solidFill>
            <a:prstDash val="solid"/>
            <a:headEnd type="oval" w="lg" len="lg"/>
            <a:tailEnd type="oval" w="lg" len="lg"/>
          </a:ln>
        </p:spPr>
      </p:sp>
    </p:spTree>
  </p:cSld>
  <p:clrMapOvr>
    <a:masterClrMapping/>
  </p:clrMapOvr>
</p:sld>
</file>

<file path=ppt/tags/tag1.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0.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00.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101.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102.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103.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104.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105.xml><?xml version="1.0" encoding="utf-8"?>
<p:tagLst xmlns:p="http://schemas.openxmlformats.org/presentationml/2006/main">
  <p:tag name="KSO_WM_DIAGRAM_VIRTUALLY_FRAME" val="{&quot;height&quot;:522.2751968503937,&quot;left&quot;:280.97803149606295,&quot;top&quot;:152.98141732283463,&quot;width&quot;:1027.2170078740157}"/>
</p:tagLst>
</file>

<file path=ppt/tags/tag106.xml><?xml version="1.0" encoding="utf-8"?>
<p:tagLst xmlns:p="http://schemas.openxmlformats.org/presentationml/2006/main">
  <p:tag name="KSO_WM_DIAGRAM_VIRTUALLY_FRAME" val="{&quot;height&quot;:522.2751968503937,&quot;left&quot;:280.97803149606295,&quot;top&quot;:152.98141732283463,&quot;width&quot;:1027.2170078740157}"/>
</p:tagLst>
</file>

<file path=ppt/tags/tag107.xml><?xml version="1.0" encoding="utf-8"?>
<p:tagLst xmlns:p="http://schemas.openxmlformats.org/presentationml/2006/main">
  <p:tag name="KSO_WM_DIAGRAM_VIRTUALLY_FRAME" val="{&quot;height&quot;:522.2751968503937,&quot;left&quot;:280.97803149606295,&quot;top&quot;:152.98141732283463,&quot;width&quot;:1027.2170078740157}"/>
</p:tagLst>
</file>

<file path=ppt/tags/tag108.xml><?xml version="1.0" encoding="utf-8"?>
<p:tagLst xmlns:p="http://schemas.openxmlformats.org/presentationml/2006/main">
  <p:tag name="KSO_WM_DIAGRAM_VIRTUALLY_FRAME" val="{&quot;height&quot;:522.2751968503937,&quot;left&quot;:280.97803149606295,&quot;top&quot;:152.98141732283463,&quot;width&quot;:1027.2170078740157}"/>
</p:tagLst>
</file>

<file path=ppt/tags/tag109.xml><?xml version="1.0" encoding="utf-8"?>
<p:tagLst xmlns:p="http://schemas.openxmlformats.org/presentationml/2006/main">
  <p:tag name="KSO_WM_DIAGRAM_VIRTUALLY_FRAME" val="{&quot;height&quot;:522.2751968503937,&quot;left&quot;:280.97803149606295,&quot;top&quot;:152.98141732283463,&quot;width&quot;:1027.2170078740157}"/>
</p:tagLst>
</file>

<file path=ppt/tags/tag11.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10.xml><?xml version="1.0" encoding="utf-8"?>
<p:tagLst xmlns:p="http://schemas.openxmlformats.org/presentationml/2006/main">
  <p:tag name="KSO_WM_DIAGRAM_VIRTUALLY_FRAME" val="{&quot;height&quot;:522.2751968503937,&quot;left&quot;:280.97803149606295,&quot;top&quot;:152.98141732283463,&quot;width&quot;:1027.2170078740157}"/>
</p:tagLst>
</file>

<file path=ppt/tags/tag111.xml><?xml version="1.0" encoding="utf-8"?>
<p:tagLst xmlns:p="http://schemas.openxmlformats.org/presentationml/2006/main">
  <p:tag name="TABLE_ENDDRAG_ORIGIN_RECT" val="1034*318"/>
  <p:tag name="TABLE_ENDDRAG_RECT" val="216*309*1034*318"/>
</p:tagLst>
</file>

<file path=ppt/tags/tag112.xml><?xml version="1.0" encoding="utf-8"?>
<p:tagLst xmlns:p="http://schemas.openxmlformats.org/presentationml/2006/main">
  <p:tag name="KSO_WM_DIAGRAM_VIRTUALLY_FRAME" val="{&quot;height&quot;:394.3255905511811,&quot;left&quot;:152.78055118110234,&quot;top&quot;:247.0884251968504,&quot;width&quot;:631.4894488188977}"/>
</p:tagLst>
</file>

<file path=ppt/tags/tag113.xml><?xml version="1.0" encoding="utf-8"?>
<p:tagLst xmlns:p="http://schemas.openxmlformats.org/presentationml/2006/main">
  <p:tag name="KSO_WM_DIAGRAM_VIRTUALLY_FRAME" val="{&quot;height&quot;:394.3255905511811,&quot;left&quot;:152.78055118110234,&quot;top&quot;:247.0884251968504,&quot;width&quot;:631.4894488188977}"/>
</p:tagLst>
</file>

<file path=ppt/tags/tag114.xml><?xml version="1.0" encoding="utf-8"?>
<p:tagLst xmlns:p="http://schemas.openxmlformats.org/presentationml/2006/main">
  <p:tag name="KSO_WM_DIAGRAM_VIRTUALLY_FRAME" val="{&quot;height&quot;:394.3255905511811,&quot;left&quot;:152.78055118110234,&quot;top&quot;:247.0884251968504,&quot;width&quot;:631.4894488188977}"/>
</p:tagLst>
</file>

<file path=ppt/tags/tag115.xml><?xml version="1.0" encoding="utf-8"?>
<p:tagLst xmlns:p="http://schemas.openxmlformats.org/presentationml/2006/main">
  <p:tag name="KSO_WM_DIAGRAM_VIRTUALLY_FRAME" val="{&quot;height&quot;:394.3255905511811,&quot;left&quot;:152.78055118110234,&quot;top&quot;:247.0884251968504,&quot;width&quot;:631.4894488188977}"/>
</p:tagLst>
</file>

<file path=ppt/tags/tag116.xml><?xml version="1.0" encoding="utf-8"?>
<p:tagLst xmlns:p="http://schemas.openxmlformats.org/presentationml/2006/main">
  <p:tag name="KSO_WM_DIAGRAM_VIRTUALLY_FRAME" val="{&quot;height&quot;:394.3255905511811,&quot;left&quot;:152.78055118110234,&quot;top&quot;:247.0884251968504,&quot;width&quot;:631.4894488188977}"/>
</p:tagLst>
</file>

<file path=ppt/tags/tag117.xml><?xml version="1.0" encoding="utf-8"?>
<p:tagLst xmlns:p="http://schemas.openxmlformats.org/presentationml/2006/main">
  <p:tag name="KSO_WM_DIAGRAM_VIRTUALLY_FRAME" val="{&quot;height&quot;:394.3255905511811,&quot;left&quot;:152.78055118110234,&quot;top&quot;:247.0884251968504,&quot;width&quot;:631.4894488188977}"/>
</p:tagLst>
</file>

<file path=ppt/tags/tag118.xml><?xml version="1.0" encoding="utf-8"?>
<p:tagLst xmlns:p="http://schemas.openxmlformats.org/presentationml/2006/main">
  <p:tag name="KSO_WM_DIAGRAM_VIRTUALLY_FRAME" val="{&quot;height&quot;:394.3255905511811,&quot;left&quot;:152.78055118110234,&quot;top&quot;:247.0884251968504,&quot;width&quot;:631.4894488188977}"/>
</p:tagLst>
</file>

<file path=ppt/tags/tag119.xml><?xml version="1.0" encoding="utf-8"?>
<p:tagLst xmlns:p="http://schemas.openxmlformats.org/presentationml/2006/main">
  <p:tag name="KSO_WM_DIAGRAM_VIRTUALLY_FRAME" val="{&quot;height&quot;:394.3255905511811,&quot;left&quot;:152.78055118110234,&quot;top&quot;:247.0884251968504,&quot;width&quot;:631.4894488188977}"/>
</p:tagLst>
</file>

<file path=ppt/tags/tag12.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20.xml><?xml version="1.0" encoding="utf-8"?>
<p:tagLst xmlns:p="http://schemas.openxmlformats.org/presentationml/2006/main">
  <p:tag name="KSO_WM_DIAGRAM_VIRTUALLY_FRAME" val="{&quot;height&quot;:423.6922834645669,&quot;left&quot;:628.853937007874,&quot;top&quot;:242.2530708661417,&quot;width&quot;:652.5470866141734}"/>
</p:tagLst>
</file>

<file path=ppt/tags/tag121.xml><?xml version="1.0" encoding="utf-8"?>
<p:tagLst xmlns:p="http://schemas.openxmlformats.org/presentationml/2006/main">
  <p:tag name="KSO_WM_DIAGRAM_VIRTUALLY_FRAME" val="{&quot;height&quot;:423.6922834645669,&quot;left&quot;:628.853937007874,&quot;top&quot;:242.2530708661417,&quot;width&quot;:652.5470866141734}"/>
</p:tagLst>
</file>

<file path=ppt/tags/tag122.xml><?xml version="1.0" encoding="utf-8"?>
<p:tagLst xmlns:p="http://schemas.openxmlformats.org/presentationml/2006/main">
  <p:tag name="KSO_WM_DIAGRAM_VIRTUALLY_FRAME" val="{&quot;height&quot;:423.6922834645669,&quot;left&quot;:628.853937007874,&quot;top&quot;:242.2530708661417,&quot;width&quot;:652.5470866141734}"/>
</p:tagLst>
</file>

<file path=ppt/tags/tag123.xml><?xml version="1.0" encoding="utf-8"?>
<p:tagLst xmlns:p="http://schemas.openxmlformats.org/presentationml/2006/main">
  <p:tag name="KSO_WM_DIAGRAM_VIRTUALLY_FRAME" val="{&quot;height&quot;:423.6922834645669,&quot;left&quot;:628.853937007874,&quot;top&quot;:242.2530708661417,&quot;width&quot;:652.5470866141734}"/>
</p:tagLst>
</file>

<file path=ppt/tags/tag124.xml><?xml version="1.0" encoding="utf-8"?>
<p:tagLst xmlns:p="http://schemas.openxmlformats.org/presentationml/2006/main">
  <p:tag name="KSO_WM_DIAGRAM_VIRTUALLY_FRAME" val="{&quot;height&quot;:423.6922834645669,&quot;left&quot;:628.853937007874,&quot;top&quot;:242.2530708661417,&quot;width&quot;:652.5470866141734}"/>
</p:tagLst>
</file>

<file path=ppt/tags/tag125.xml><?xml version="1.0" encoding="utf-8"?>
<p:tagLst xmlns:p="http://schemas.openxmlformats.org/presentationml/2006/main">
  <p:tag name="KSO_WM_DIAGRAM_VIRTUALLY_FRAME" val="{&quot;height&quot;:423.6922834645669,&quot;left&quot;:628.853937007874,&quot;top&quot;:242.2530708661417,&quot;width&quot;:652.5470866141734}"/>
</p:tagLst>
</file>

<file path=ppt/tags/tag126.xml><?xml version="1.0" encoding="utf-8"?>
<p:tagLst xmlns:p="http://schemas.openxmlformats.org/presentationml/2006/main">
  <p:tag name="KSO_WM_DIAGRAM_VIRTUALLY_FRAME" val="{&quot;height&quot;:423.6922834645669,&quot;left&quot;:628.853937007874,&quot;top&quot;:242.2530708661417,&quot;width&quot;:652.5470866141734}"/>
</p:tagLst>
</file>

<file path=ppt/tags/tag127.xml><?xml version="1.0" encoding="utf-8"?>
<p:tagLst xmlns:p="http://schemas.openxmlformats.org/presentationml/2006/main">
  <p:tag name="KSO_WM_DIAGRAM_VIRTUALLY_FRAME" val="{&quot;height&quot;:423.6922834645669,&quot;left&quot;:628.853937007874,&quot;top&quot;:242.2530708661417,&quot;width&quot;:652.5470866141734}"/>
</p:tagLst>
</file>

<file path=ppt/tags/tag128.xml><?xml version="1.0" encoding="utf-8"?>
<p:tagLst xmlns:p="http://schemas.openxmlformats.org/presentationml/2006/main">
  <p:tag name="KSO_WM_DIAGRAM_VIRTUALLY_FRAME" val="{&quot;height&quot;:492.01858267716545,&quot;left&quot;:133.25582677165355,&quot;top&quot;:239.78692913385825,&quot;width&quot;:1173.4883464566933}"/>
</p:tagLst>
</file>

<file path=ppt/tags/tag129.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3.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30.xml><?xml version="1.0" encoding="utf-8"?>
<p:tagLst xmlns:p="http://schemas.openxmlformats.org/presentationml/2006/main">
  <p:tag name="KSO_WM_DIAGRAM_VIRTUALLY_FRAME" val="{&quot;height&quot;:492.01858267716545,&quot;left&quot;:133.25582677165355,&quot;top&quot;:239.78692913385825,&quot;width&quot;:1173.4883464566933}"/>
</p:tagLst>
</file>

<file path=ppt/tags/tag131.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32.xml><?xml version="1.0" encoding="utf-8"?>
<p:tagLst xmlns:p="http://schemas.openxmlformats.org/presentationml/2006/main">
  <p:tag name="KSO_WM_DIAGRAM_VIRTUALLY_FRAME" val="{&quot;height&quot;:492.01858267716545,&quot;left&quot;:133.25582677165355,&quot;top&quot;:239.78692913385825,&quot;width&quot;:1173.4883464566933}"/>
</p:tagLst>
</file>

<file path=ppt/tags/tag133.xml><?xml version="1.0" encoding="utf-8"?>
<p:tagLst xmlns:p="http://schemas.openxmlformats.org/presentationml/2006/main">
  <p:tag name="KSO_WM_DIAGRAM_VIRTUALLY_FRAME" val="{&quot;height&quot;:492.01858267716545,&quot;left&quot;:133.25582677165355,&quot;top&quot;:239.78692913385825,&quot;width&quot;:1173.4883464566933}"/>
</p:tagLst>
</file>

<file path=ppt/tags/tag134.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35.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36.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37.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38.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39.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4.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40.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41.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42.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43.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44.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45.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46.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47.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48.xml><?xml version="1.0" encoding="utf-8"?>
<p:tagLst xmlns:p="http://schemas.openxmlformats.org/presentationml/2006/main">
  <p:tag name="KSO_WM_DIAGRAM_VIRTUALLY_FRAME" val="{&quot;height&quot;:492.01858267716545,&quot;left&quot;:133.25582677165355,&quot;top&quot;:239.78692913385825,&quot;width&quot;:1173.4883464566933}"/>
</p:tagLst>
</file>

<file path=ppt/tags/tag149.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5.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50.xml><?xml version="1.0" encoding="utf-8"?>
<p:tagLst xmlns:p="http://schemas.openxmlformats.org/presentationml/2006/main">
  <p:tag name="KSO_WM_DIAGRAM_VIRTUALLY_FRAME" val="{&quot;height&quot;:492.01858267716545,&quot;left&quot;:133.25582677165355,&quot;top&quot;:239.78692913385825,&quot;width&quot;:1173.4883464566933}"/>
</p:tagLst>
</file>

<file path=ppt/tags/tag151.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52.xml><?xml version="1.0" encoding="utf-8"?>
<p:tagLst xmlns:p="http://schemas.openxmlformats.org/presentationml/2006/main">
  <p:tag name="KSO_WM_DIAGRAM_VIRTUALLY_FRAME" val="{&quot;height&quot;:492.01858267716545,&quot;left&quot;:133.25582677165355,&quot;top&quot;:239.78692913385825,&quot;width&quot;:1173.4883464566933}"/>
</p:tagLst>
</file>

<file path=ppt/tags/tag153.xml><?xml version="1.0" encoding="utf-8"?>
<p:tagLst xmlns:p="http://schemas.openxmlformats.org/presentationml/2006/main">
  <p:tag name="KSO_WM_DIAGRAM_VIRTUALLY_FRAME" val="{&quot;height&quot;:492.01858267716545,&quot;left&quot;:133.25582677165355,&quot;top&quot;:239.78692913385825,&quot;width&quot;:1173.4883464566933}"/>
</p:tagLst>
</file>

<file path=ppt/tags/tag154.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55.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56.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57.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58.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59.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6.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60.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61.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62.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63.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64.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65.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66.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67.xml><?xml version="1.0" encoding="utf-8"?>
<p:tagLst xmlns:p="http://schemas.openxmlformats.org/presentationml/2006/main">
  <p:tag name="KSO_WM_DIAGRAM_VIRTUALLY_FRAME" val="{&quot;height&quot;:452.44858267716535,&quot;left&quot;:133.25582677165355,&quot;top&quot;:239.78692913385825,&quot;width&quot;:1173.488346456693}"/>
</p:tagLst>
</file>

<file path=ppt/tags/tag168.xml><?xml version="1.0" encoding="utf-8"?>
<p:tagLst xmlns:p="http://schemas.openxmlformats.org/presentationml/2006/main">
  <p:tag name="KSO_WM_DIAGRAM_VIRTUALLY_FRAME" val="{&quot;height&quot;:489.3704724409448,&quot;left&quot;:87.95,&quot;top&quot;:208.35,&quot;width&quot;:1240.8526771653544}"/>
</p:tagLst>
</file>

<file path=ppt/tags/tag169.xml><?xml version="1.0" encoding="utf-8"?>
<p:tagLst xmlns:p="http://schemas.openxmlformats.org/presentationml/2006/main">
  <p:tag name="KSO_WM_DIAGRAM_VIRTUALLY_FRAME" val="{&quot;height&quot;:489.3704724409448,&quot;left&quot;:87.95,&quot;top&quot;:208.35,&quot;width&quot;:1240.8526771653544}"/>
</p:tagLst>
</file>

<file path=ppt/tags/tag17.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70.xml><?xml version="1.0" encoding="utf-8"?>
<p:tagLst xmlns:p="http://schemas.openxmlformats.org/presentationml/2006/main">
  <p:tag name="KSO_WM_DIAGRAM_VIRTUALLY_FRAME" val="{&quot;height&quot;:489.3704724409448,&quot;left&quot;:87.95,&quot;top&quot;:208.35,&quot;width&quot;:1240.8526771653544}"/>
</p:tagLst>
</file>

<file path=ppt/tags/tag171.xml><?xml version="1.0" encoding="utf-8"?>
<p:tagLst xmlns:p="http://schemas.openxmlformats.org/presentationml/2006/main">
  <p:tag name="KSO_WM_DIAGRAM_VIRTUALLY_FRAME" val="{&quot;height&quot;:489.3704724409448,&quot;left&quot;:87.95,&quot;top&quot;:208.35,&quot;width&quot;:1240.8526771653544}"/>
</p:tagLst>
</file>

<file path=ppt/tags/tag172.xml><?xml version="1.0" encoding="utf-8"?>
<p:tagLst xmlns:p="http://schemas.openxmlformats.org/presentationml/2006/main">
  <p:tag name="KSO_WM_DIAGRAM_VIRTUALLY_FRAME" val="{&quot;height&quot;:489.3704724409448,&quot;left&quot;:87.95,&quot;top&quot;:208.35,&quot;width&quot;:1240.8526771653544}"/>
</p:tagLst>
</file>

<file path=ppt/tags/tag173.xml><?xml version="1.0" encoding="utf-8"?>
<p:tagLst xmlns:p="http://schemas.openxmlformats.org/presentationml/2006/main">
  <p:tag name="KSO_WM_DIAGRAM_VIRTUALLY_FRAME" val="{&quot;height&quot;:489.3704724409448,&quot;left&quot;:87.95,&quot;top&quot;:208.35,&quot;width&quot;:1240.8526771653544}"/>
</p:tagLst>
</file>

<file path=ppt/tags/tag174.xml><?xml version="1.0" encoding="utf-8"?>
<p:tagLst xmlns:p="http://schemas.openxmlformats.org/presentationml/2006/main">
  <p:tag name="KSO_WM_DIAGRAM_VIRTUALLY_FRAME" val="{&quot;height&quot;:489.3704724409448,&quot;left&quot;:87.95,&quot;top&quot;:208.35,&quot;width&quot;:1240.8526771653544}"/>
</p:tagLst>
</file>

<file path=ppt/tags/tag175.xml><?xml version="1.0" encoding="utf-8"?>
<p:tagLst xmlns:p="http://schemas.openxmlformats.org/presentationml/2006/main">
  <p:tag name="KSO_WM_DIAGRAM_VIRTUALLY_FRAME" val="{&quot;height&quot;:489.3704724409448,&quot;left&quot;:87.95,&quot;top&quot;:208.35,&quot;width&quot;:1240.8526771653544}"/>
</p:tagLst>
</file>

<file path=ppt/tags/tag176.xml><?xml version="1.0" encoding="utf-8"?>
<p:tagLst xmlns:p="http://schemas.openxmlformats.org/presentationml/2006/main">
  <p:tag name="KSO_WM_DIAGRAM_VIRTUALLY_FRAME" val="{&quot;height&quot;:489.3704724409448,&quot;left&quot;:87.95,&quot;top&quot;:208.35,&quot;width&quot;:1240.8526771653544}"/>
</p:tagLst>
</file>

<file path=ppt/tags/tag177.xml><?xml version="1.0" encoding="utf-8"?>
<p:tagLst xmlns:p="http://schemas.openxmlformats.org/presentationml/2006/main">
  <p:tag name="KSO_WM_DIAGRAM_VIRTUALLY_FRAME" val="{&quot;height&quot;:489.3704724409448,&quot;left&quot;:87.95,&quot;top&quot;:208.35,&quot;width&quot;:1240.8526771653544}"/>
</p:tagLst>
</file>

<file path=ppt/tags/tag178.xml><?xml version="1.0" encoding="utf-8"?>
<p:tagLst xmlns:p="http://schemas.openxmlformats.org/presentationml/2006/main">
  <p:tag name="KSO_WM_DIAGRAM_VIRTUALLY_FRAME" val="{&quot;height&quot;:489.3704724409448,&quot;left&quot;:87.95,&quot;top&quot;:208.35,&quot;width&quot;:1240.8526771653544}"/>
</p:tagLst>
</file>

<file path=ppt/tags/tag179.xml><?xml version="1.0" encoding="utf-8"?>
<p:tagLst xmlns:p="http://schemas.openxmlformats.org/presentationml/2006/main">
  <p:tag name="KSO_WM_DIAGRAM_VIRTUALLY_FRAME" val="{&quot;height&quot;:489.3704724409448,&quot;left&quot;:87.95,&quot;top&quot;:208.35,&quot;width&quot;:1240.8526771653544}"/>
</p:tagLst>
</file>

<file path=ppt/tags/tag18.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80.xml><?xml version="1.0" encoding="utf-8"?>
<p:tagLst xmlns:p="http://schemas.openxmlformats.org/presentationml/2006/main">
  <p:tag name="KSO_WM_DIAGRAM_VIRTUALLY_FRAME" val="{&quot;height&quot;:489.3704724409448,&quot;left&quot;:87.95,&quot;top&quot;:208.35,&quot;width&quot;:1240.8526771653544}"/>
</p:tagLst>
</file>

<file path=ppt/tags/tag181.xml><?xml version="1.0" encoding="utf-8"?>
<p:tagLst xmlns:p="http://schemas.openxmlformats.org/presentationml/2006/main">
  <p:tag name="KSO_WM_DIAGRAM_VIRTUALLY_FRAME" val="{&quot;height&quot;:489.3704724409448,&quot;left&quot;:87.95,&quot;top&quot;:208.35,&quot;width&quot;:1240.8526771653544}"/>
</p:tagLst>
</file>

<file path=ppt/tags/tag182.xml><?xml version="1.0" encoding="utf-8"?>
<p:tagLst xmlns:p="http://schemas.openxmlformats.org/presentationml/2006/main">
  <p:tag name="KSO_WM_DIAGRAM_VIRTUALLY_FRAME" val="{&quot;height&quot;:489.3704724409448,&quot;left&quot;:87.95,&quot;top&quot;:208.35,&quot;width&quot;:1240.8526771653544}"/>
</p:tagLst>
</file>

<file path=ppt/tags/tag183.xml><?xml version="1.0" encoding="utf-8"?>
<p:tagLst xmlns:p="http://schemas.openxmlformats.org/presentationml/2006/main">
  <p:tag name="KSO_WM_DIAGRAM_VIRTUALLY_FRAME" val="{&quot;height&quot;:489.3704724409448,&quot;left&quot;:87.95,&quot;top&quot;:208.35,&quot;width&quot;:1240.8526771653544}"/>
</p:tagLst>
</file>

<file path=ppt/tags/tag184.xml><?xml version="1.0" encoding="utf-8"?>
<p:tagLst xmlns:p="http://schemas.openxmlformats.org/presentationml/2006/main">
  <p:tag name="KSO_WM_DIAGRAM_VIRTUALLY_FRAME" val="{&quot;height&quot;:489.3704724409448,&quot;left&quot;:87.95,&quot;top&quot;:208.35,&quot;width&quot;:1240.8526771653544}"/>
</p:tagLst>
</file>

<file path=ppt/tags/tag185.xml><?xml version="1.0" encoding="utf-8"?>
<p:tagLst xmlns:p="http://schemas.openxmlformats.org/presentationml/2006/main">
  <p:tag name="KSO_WM_DIAGRAM_VIRTUALLY_FRAME" val="{&quot;height&quot;:489.3704724409448,&quot;left&quot;:87.95,&quot;top&quot;:208.35,&quot;width&quot;:1240.8526771653544}"/>
</p:tagLst>
</file>

<file path=ppt/tags/tag186.xml><?xml version="1.0" encoding="utf-8"?>
<p:tagLst xmlns:p="http://schemas.openxmlformats.org/presentationml/2006/main">
  <p:tag name="KSO_WM_DIAGRAM_VIRTUALLY_FRAME" val="{&quot;height&quot;:489.3704724409448,&quot;left&quot;:87.95,&quot;top&quot;:208.35,&quot;width&quot;:1240.8526771653544}"/>
</p:tagLst>
</file>

<file path=ppt/tags/tag187.xml><?xml version="1.0" encoding="utf-8"?>
<p:tagLst xmlns:p="http://schemas.openxmlformats.org/presentationml/2006/main">
  <p:tag name="KSO_WM_DIAGRAM_VIRTUALLY_FRAME" val="{&quot;height&quot;:489.3704724409448,&quot;left&quot;:87.95,&quot;top&quot;:208.35,&quot;width&quot;:1240.8526771653544}"/>
</p:tagLst>
</file>

<file path=ppt/tags/tag188.xml><?xml version="1.0" encoding="utf-8"?>
<p:tagLst xmlns:p="http://schemas.openxmlformats.org/presentationml/2006/main">
  <p:tag name="KSO_WM_DIAGRAM_VIRTUALLY_FRAME" val="{&quot;height&quot;:489.3704724409448,&quot;left&quot;:87.95,&quot;top&quot;:208.35,&quot;width&quot;:1240.8526771653544}"/>
</p:tagLst>
</file>

<file path=ppt/tags/tag189.xml><?xml version="1.0" encoding="utf-8"?>
<p:tagLst xmlns:p="http://schemas.openxmlformats.org/presentationml/2006/main">
  <p:tag name="KSO_WM_DIAGRAM_VIRTUALLY_FRAME" val="{&quot;height&quot;:489.3704724409448,&quot;left&quot;:87.95,&quot;top&quot;:208.35,&quot;width&quot;:1240.8526771653544}"/>
</p:tagLst>
</file>

<file path=ppt/tags/tag19.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190.xml><?xml version="1.0" encoding="utf-8"?>
<p:tagLst xmlns:p="http://schemas.openxmlformats.org/presentationml/2006/main">
  <p:tag name="KSO_WM_DIAGRAM_VIRTUALLY_FRAME" val="{&quot;height&quot;:489.3704724409448,&quot;left&quot;:87.95,&quot;top&quot;:208.35,&quot;width&quot;:1240.8526771653544}"/>
</p:tagLst>
</file>

<file path=ppt/tags/tag191.xml><?xml version="1.0" encoding="utf-8"?>
<p:tagLst xmlns:p="http://schemas.openxmlformats.org/presentationml/2006/main">
  <p:tag name="KSO_WM_DIAGRAM_VIRTUALLY_FRAME" val="{&quot;height&quot;:489.3704724409448,&quot;left&quot;:87.95,&quot;top&quot;:208.35,&quot;width&quot;:1240.8526771653544}"/>
</p:tagLst>
</file>

<file path=ppt/tags/tag192.xml><?xml version="1.0" encoding="utf-8"?>
<p:tagLst xmlns:p="http://schemas.openxmlformats.org/presentationml/2006/main">
  <p:tag name="KSO_WM_DIAGRAM_VIRTUALLY_FRAME" val="{&quot;height&quot;:489.3704724409448,&quot;left&quot;:87.95,&quot;top&quot;:208.35,&quot;width&quot;:1240.8526771653544}"/>
</p:tagLst>
</file>

<file path=ppt/tags/tag193.xml><?xml version="1.0" encoding="utf-8"?>
<p:tagLst xmlns:p="http://schemas.openxmlformats.org/presentationml/2006/main">
  <p:tag name="commondata" val="eyJoZGlkIjoiM2E3YjBjZDk3NGVmNjY4YzkyMzA5OTQ5YTAyYmY3N2YifQ=="/>
</p:tagLst>
</file>

<file path=ppt/tags/tag2.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20.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21.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22.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23.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24.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25.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26.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27.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28.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29.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30.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1.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2.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3.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4.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5.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6.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7.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8.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39.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4.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40.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41.xml><?xml version="1.0" encoding="utf-8"?>
<p:tagLst xmlns:p="http://schemas.openxmlformats.org/presentationml/2006/main">
  <p:tag name="KSO_WM_DIAGRAM_VIRTUALLY_FRAME" val="{&quot;height&quot;:414.9938582677165,&quot;left&quot;:628.853937007874,&quot;top&quot;:242.2530708661417,&quot;width&quot;:652.5470866141733}"/>
</p:tagLst>
</file>

<file path=ppt/tags/tag42.xml><?xml version="1.0" encoding="utf-8"?>
<p:tagLst xmlns:p="http://schemas.openxmlformats.org/presentationml/2006/main">
  <p:tag name="KSO_WM_DIAGRAM_VIRTUALLY_FRAME" val="{&quot;height&quot;:414.9938582677165,&quot;left&quot;:628.853937007874,&quot;top&quot;:242.2530708661417,&quot;width&quot;:652.5470866141733}"/>
</p:tagLst>
</file>

<file path=ppt/tags/tag43.xml><?xml version="1.0" encoding="utf-8"?>
<p:tagLst xmlns:p="http://schemas.openxmlformats.org/presentationml/2006/main">
  <p:tag name="KSO_WM_DIAGRAM_VIRTUALLY_FRAME" val="{&quot;height&quot;:414.9938582677165,&quot;left&quot;:628.853937007874,&quot;top&quot;:242.2530708661417,&quot;width&quot;:652.5470866141733}"/>
</p:tagLst>
</file>

<file path=ppt/tags/tag44.xml><?xml version="1.0" encoding="utf-8"?>
<p:tagLst xmlns:p="http://schemas.openxmlformats.org/presentationml/2006/main">
  <p:tag name="KSO_WM_DIAGRAM_VIRTUALLY_FRAME" val="{&quot;height&quot;:414.9938582677165,&quot;left&quot;:628.853937007874,&quot;top&quot;:242.2530708661417,&quot;width&quot;:652.5470866141733}"/>
</p:tagLst>
</file>

<file path=ppt/tags/tag45.xml><?xml version="1.0" encoding="utf-8"?>
<p:tagLst xmlns:p="http://schemas.openxmlformats.org/presentationml/2006/main">
  <p:tag name="KSO_WM_DIAGRAM_VIRTUALLY_FRAME" val="{&quot;height&quot;:414.9938582677165,&quot;left&quot;:628.853937007874,&quot;top&quot;:242.2530708661417,&quot;width&quot;:652.5470866141733}"/>
</p:tagLst>
</file>

<file path=ppt/tags/tag46.xml><?xml version="1.0" encoding="utf-8"?>
<p:tagLst xmlns:p="http://schemas.openxmlformats.org/presentationml/2006/main">
  <p:tag name="KSO_WM_DIAGRAM_VIRTUALLY_FRAME" val="{&quot;height&quot;:414.9938582677165,&quot;left&quot;:628.853937007874,&quot;top&quot;:242.2530708661417,&quot;width&quot;:652.5470866141733}"/>
</p:tagLst>
</file>

<file path=ppt/tags/tag47.xml><?xml version="1.0" encoding="utf-8"?>
<p:tagLst xmlns:p="http://schemas.openxmlformats.org/presentationml/2006/main">
  <p:tag name="KSO_WM_DIAGRAM_VIRTUALLY_FRAME" val="{&quot;height&quot;:414.9938582677165,&quot;left&quot;:628.853937007874,&quot;top&quot;:242.2530708661417,&quot;width&quot;:652.5470866141733}"/>
</p:tagLst>
</file>

<file path=ppt/tags/tag48.xml><?xml version="1.0" encoding="utf-8"?>
<p:tagLst xmlns:p="http://schemas.openxmlformats.org/presentationml/2006/main">
  <p:tag name="KSO_WM_DIAGRAM_VIRTUALLY_FRAME" val="{&quot;height&quot;:414.9938582677165,&quot;left&quot;:628.853937007874,&quot;top&quot;:242.2530708661417,&quot;width&quot;:652.5470866141733}"/>
</p:tagLst>
</file>

<file path=ppt/tags/tag49.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50.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1.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2.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3.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4.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5.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6.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7.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8.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59.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60.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1.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2.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3.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4.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5.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6.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7.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8.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69.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7.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70.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71.xml><?xml version="1.0" encoding="utf-8"?>
<p:tagLst xmlns:p="http://schemas.openxmlformats.org/presentationml/2006/main">
  <p:tag name="KSO_WM_DIAGRAM_VIRTUALLY_FRAME" val="{&quot;height&quot;:459.8185826771654,&quot;left&quot;:133.25582677165355,&quot;top&quot;:239.78692913385825,&quot;width&quot;:1173.4883464566933}"/>
</p:tagLst>
</file>

<file path=ppt/tags/tag72.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73.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74.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75.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76.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77.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78.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79.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8.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80.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81.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82.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83.xml><?xml version="1.0" encoding="utf-8"?>
<p:tagLst xmlns:p="http://schemas.openxmlformats.org/presentationml/2006/main">
  <p:tag name="KSO_WM_DIAGRAM_VIRTUALLY_FRAME" val="{&quot;height&quot;:459.8185826771654,&quot;left&quot;:133.25582677165355,&quot;top&quot;:239.78692913385825,&quot;width&quot;:1290.2441732283464}"/>
</p:tagLst>
</file>

<file path=ppt/tags/tag84.xml><?xml version="1.0" encoding="utf-8"?>
<p:tagLst xmlns:p="http://schemas.openxmlformats.org/presentationml/2006/main">
  <p:tag name="TABLE_ENDDRAG_ORIGIN_RECT" val="1034*318"/>
  <p:tag name="TABLE_ENDDRAG_RECT" val="216*309*1034*318"/>
</p:tagLst>
</file>

<file path=ppt/tags/tag85.xml><?xml version="1.0" encoding="utf-8"?>
<p:tagLst xmlns:p="http://schemas.openxmlformats.org/presentationml/2006/main">
  <p:tag name="KSO_WM_DIAGRAM_VIRTUALLY_FRAME" val="{&quot;height&quot;:414.9938582677165,&quot;left&quot;:628.853937007874,&quot;top&quot;:242.2530708661417,&quot;width&quot;:652.5470866141734}"/>
</p:tagLst>
</file>

<file path=ppt/tags/tag86.xml><?xml version="1.0" encoding="utf-8"?>
<p:tagLst xmlns:p="http://schemas.openxmlformats.org/presentationml/2006/main">
  <p:tag name="KSO_WM_DIAGRAM_VIRTUALLY_FRAME" val="{&quot;height&quot;:414.9938582677165,&quot;left&quot;:628.853937007874,&quot;top&quot;:242.2530708661417,&quot;width&quot;:652.5470866141734}"/>
</p:tagLst>
</file>

<file path=ppt/tags/tag87.xml><?xml version="1.0" encoding="utf-8"?>
<p:tagLst xmlns:p="http://schemas.openxmlformats.org/presentationml/2006/main">
  <p:tag name="KSO_WM_DIAGRAM_VIRTUALLY_FRAME" val="{&quot;height&quot;:414.9938582677165,&quot;left&quot;:628.853937007874,&quot;top&quot;:242.2530708661417,&quot;width&quot;:652.5470866141734}"/>
</p:tagLst>
</file>

<file path=ppt/tags/tag88.xml><?xml version="1.0" encoding="utf-8"?>
<p:tagLst xmlns:p="http://schemas.openxmlformats.org/presentationml/2006/main">
  <p:tag name="KSO_WM_DIAGRAM_VIRTUALLY_FRAME" val="{&quot;height&quot;:414.9938582677165,&quot;left&quot;:628.853937007874,&quot;top&quot;:242.2530708661417,&quot;width&quot;:652.5470866141734}"/>
</p:tagLst>
</file>

<file path=ppt/tags/tag89.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xml><?xml version="1.0" encoding="utf-8"?>
<p:tagLst xmlns:p="http://schemas.openxmlformats.org/presentationml/2006/main">
  <p:tag name="KSO_WM_DIAGRAM_VIRTUALLY_FRAME" val="{&quot;height&quot;:248.4662204724409,&quot;left&quot;:195.9574803149606,&quot;top&quot;:312.9559842519685,&quot;width&quot;:1086.5928346456692}"/>
</p:tagLst>
</file>

<file path=ppt/tags/tag90.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1.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2.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3.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4.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5.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6.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7.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8.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ags/tag99.xml><?xml version="1.0" encoding="utf-8"?>
<p:tagLst xmlns:p="http://schemas.openxmlformats.org/presentationml/2006/main">
  <p:tag name="KSO_WM_DIAGRAM_VIRTUALLY_FRAME" val="{&quot;height&quot;:395.8056692913387,&quot;left&quot;:724.8781102362204,&quot;top&quot;:279.45094488188977,&quot;width&quot;:583.31692913385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6499</Words>
  <Application>WPS 演示</Application>
  <PresentationFormat>自定义</PresentationFormat>
  <Paragraphs>660</Paragraphs>
  <Slides>59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59</vt:i4>
      </vt:variant>
    </vt:vector>
  </HeadingPairs>
  <TitlesOfParts>
    <vt:vector size="76" baseType="lpstr">
      <vt:lpstr>Arial</vt:lpstr>
      <vt:lpstr>宋体</vt:lpstr>
      <vt:lpstr>Wingdings</vt:lpstr>
      <vt:lpstr>思源黑体 1 Bold</vt:lpstr>
      <vt:lpstr>黑体</vt:lpstr>
      <vt:lpstr>思源黑体 1 Medium</vt:lpstr>
      <vt:lpstr>RoxboroughCF Medium</vt:lpstr>
      <vt:lpstr>思源黑体 2 Bold</vt:lpstr>
      <vt:lpstr>RoxboroughCF</vt:lpstr>
      <vt:lpstr>RoxboroughCF Bold</vt:lpstr>
      <vt:lpstr>RoxboroughCF Light</vt:lpstr>
      <vt:lpstr>Segoe Print</vt:lpstr>
      <vt:lpstr>思源黑体 2</vt:lpstr>
      <vt:lpstr>Calibri</vt:lpstr>
      <vt:lpstr>微软雅黑</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学生</dc:title>
  <dc:creator>2mo'li</dc:creator>
  <cp:lastModifiedBy>林星宇</cp:lastModifiedBy>
  <cp:revision>15</cp:revision>
  <dcterms:created xsi:type="dcterms:W3CDTF">2006-08-16T00:00:00Z</dcterms:created>
  <dcterms:modified xsi:type="dcterms:W3CDTF">2025-02-16T15:56:59Z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CD4CEB06F21C4E8092ABBF85CCB78C92_13</vt:lpwstr>
  </property>
  <property fmtid="{D5CDD505-2E9C-101B-9397-08002B2CF9AE}" pid="3" name="KSOProductBuildVer">
    <vt:lpwstr>2052-12.1.0.17857</vt:lpwstr>
  </property>
</Properties>
</file>